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6" r:id="rId2"/>
    <p:sldId id="288" r:id="rId3"/>
    <p:sldId id="285" r:id="rId4"/>
    <p:sldId id="411" r:id="rId5"/>
    <p:sldId id="287" r:id="rId6"/>
    <p:sldId id="286" r:id="rId7"/>
    <p:sldId id="279" r:id="rId8"/>
    <p:sldId id="461" r:id="rId9"/>
    <p:sldId id="463" r:id="rId10"/>
    <p:sldId id="467" r:id="rId11"/>
    <p:sldId id="464" r:id="rId12"/>
    <p:sldId id="466" r:id="rId13"/>
    <p:sldId id="289" r:id="rId14"/>
    <p:sldId id="465" r:id="rId15"/>
    <p:sldId id="457" r:id="rId1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123EE5C-F59E-4B63-B86F-186C7EE0ACE7}">
          <p14:sldIdLst>
            <p14:sldId id="276"/>
            <p14:sldId id="288"/>
            <p14:sldId id="285"/>
            <p14:sldId id="411"/>
            <p14:sldId id="287"/>
            <p14:sldId id="286"/>
            <p14:sldId id="279"/>
            <p14:sldId id="461"/>
            <p14:sldId id="463"/>
            <p14:sldId id="467"/>
            <p14:sldId id="464"/>
            <p14:sldId id="466"/>
            <p14:sldId id="289"/>
            <p14:sldId id="465"/>
            <p14:sldId id="4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D8E"/>
    <a:srgbClr val="666633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86765" autoAdjust="0"/>
  </p:normalViewPr>
  <p:slideViewPr>
    <p:cSldViewPr snapToGrid="0">
      <p:cViewPr varScale="1">
        <p:scale>
          <a:sx n="80" d="100"/>
          <a:sy n="80" d="100"/>
        </p:scale>
        <p:origin x="11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C:\Users\Magda\Documents\DGES\INV%20Cuantitativa\art&#237;culos%20para%20trabajo%20final\archivo%20de%20apoyo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agdalenabustos/Documents/DGES/INV%20Cuantitativa/arti&#769;culos%20para%20trabajo%20final/archivo%20de%20apoyo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MX"/>
              <a:t>Gráfico 2. Ingresos familiares mensuales, según estatus de movilidad</a:t>
            </a:r>
          </a:p>
        </c:rich>
      </c:tx>
      <c:layout>
        <c:manualLayout>
          <c:xMode val="edge"/>
          <c:yMode val="edge"/>
          <c:x val="0.12636576447600101"/>
          <c:y val="3.590905401117270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>
        <c:manualLayout>
          <c:layoutTarget val="inner"/>
          <c:xMode val="edge"/>
          <c:yMode val="edge"/>
          <c:x val="0.227613870133555"/>
          <c:y val="0.14013140578608599"/>
          <c:w val="0.708594091586218"/>
          <c:h val="0.6029911912369899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Hoja1!$B$88</c:f>
              <c:strCache>
                <c:ptCount val="1"/>
                <c:pt idx="0">
                  <c:v>hasta 3 SMM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Hoja1!$D$87:$F$87</c:f>
              <c:strCache>
                <c:ptCount val="3"/>
                <c:pt idx="0">
                  <c:v>Realicé una
estancia</c:v>
                </c:pt>
                <c:pt idx="1">
                  <c:v>Inicié trámites
pero cancelé</c:v>
                </c:pt>
                <c:pt idx="2">
                  <c:v>Ninguna de
las anteriores</c:v>
                </c:pt>
              </c:strCache>
            </c:strRef>
          </c:cat>
          <c:val>
            <c:numRef>
              <c:f>Hoja1!$D$88:$F$88</c:f>
              <c:numCache>
                <c:formatCode>0.0%</c:formatCode>
                <c:ptCount val="3"/>
                <c:pt idx="0">
                  <c:v>4.7E-2</c:v>
                </c:pt>
                <c:pt idx="1">
                  <c:v>0.17100000000000001</c:v>
                </c:pt>
                <c:pt idx="2">
                  <c:v>0.20799999999999999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58-4D49-A506-4AFE8AF87CD1}"/>
            </c:ext>
          </c:extLst>
        </c:ser>
        <c:ser>
          <c:idx val="1"/>
          <c:order val="1"/>
          <c:tx>
            <c:strRef>
              <c:f>Hoja1!$B$89</c:f>
              <c:strCache>
                <c:ptCount val="1"/>
                <c:pt idx="0">
                  <c:v>3 a 6 SMM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Hoja1!$D$87:$F$87</c:f>
              <c:strCache>
                <c:ptCount val="3"/>
                <c:pt idx="0">
                  <c:v>Realicé una
estancia</c:v>
                </c:pt>
                <c:pt idx="1">
                  <c:v>Inicié trámites
pero cancelé</c:v>
                </c:pt>
                <c:pt idx="2">
                  <c:v>Ninguna de
las anteriores</c:v>
                </c:pt>
              </c:strCache>
            </c:strRef>
          </c:cat>
          <c:val>
            <c:numRef>
              <c:f>Hoja1!$D$89:$F$89</c:f>
              <c:numCache>
                <c:formatCode>0.0%</c:formatCode>
                <c:ptCount val="3"/>
                <c:pt idx="0">
                  <c:v>0.188</c:v>
                </c:pt>
                <c:pt idx="1">
                  <c:v>0.14299999999999999</c:v>
                </c:pt>
                <c:pt idx="2">
                  <c:v>0.35299999999999998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58-4D49-A506-4AFE8AF87CD1}"/>
            </c:ext>
          </c:extLst>
        </c:ser>
        <c:ser>
          <c:idx val="2"/>
          <c:order val="2"/>
          <c:tx>
            <c:strRef>
              <c:f>Hoja1!$B$90</c:f>
              <c:strCache>
                <c:ptCount val="1"/>
                <c:pt idx="0">
                  <c:v>6 a 9 SMM</c:v>
                </c:pt>
              </c:strCache>
            </c:strRef>
          </c:tx>
          <c:spPr>
            <a:solidFill>
              <a:srgbClr val="7ABD8E"/>
            </a:solidFill>
            <a:ln>
              <a:noFill/>
            </a:ln>
            <a:effectLst/>
          </c:spPr>
          <c:invertIfNegative val="0"/>
          <c:cat>
            <c:strRef>
              <c:f>Hoja1!$D$87:$F$87</c:f>
              <c:strCache>
                <c:ptCount val="3"/>
                <c:pt idx="0">
                  <c:v>Realicé una
estancia</c:v>
                </c:pt>
                <c:pt idx="1">
                  <c:v>Inicié trámites
pero cancelé</c:v>
                </c:pt>
                <c:pt idx="2">
                  <c:v>Ninguna de
las anteriores</c:v>
                </c:pt>
              </c:strCache>
            </c:strRef>
          </c:cat>
          <c:val>
            <c:numRef>
              <c:f>Hoja1!$D$90:$F$90</c:f>
              <c:numCache>
                <c:formatCode>0.0%</c:formatCode>
                <c:ptCount val="3"/>
                <c:pt idx="0">
                  <c:v>0.17199999999999999</c:v>
                </c:pt>
                <c:pt idx="1">
                  <c:v>0.17100000000000001</c:v>
                </c:pt>
                <c:pt idx="2">
                  <c:v>0.20499999999999999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58-4D49-A506-4AFE8AF87CD1}"/>
            </c:ext>
          </c:extLst>
        </c:ser>
        <c:ser>
          <c:idx val="3"/>
          <c:order val="3"/>
          <c:tx>
            <c:strRef>
              <c:f>Hoja1!$B$91</c:f>
              <c:strCache>
                <c:ptCount val="1"/>
                <c:pt idx="0">
                  <c:v>9 a 12 SMM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Hoja1!$D$87:$F$87</c:f>
              <c:strCache>
                <c:ptCount val="3"/>
                <c:pt idx="0">
                  <c:v>Realicé una
estancia</c:v>
                </c:pt>
                <c:pt idx="1">
                  <c:v>Inicié trámites
pero cancelé</c:v>
                </c:pt>
                <c:pt idx="2">
                  <c:v>Ninguna de
las anteriores</c:v>
                </c:pt>
              </c:strCache>
            </c:strRef>
          </c:cat>
          <c:val>
            <c:numRef>
              <c:f>Hoja1!$D$91:$F$91</c:f>
              <c:numCache>
                <c:formatCode>0.0%</c:formatCode>
                <c:ptCount val="3"/>
                <c:pt idx="0">
                  <c:v>0.219</c:v>
                </c:pt>
                <c:pt idx="1">
                  <c:v>0.25700000000000001</c:v>
                </c:pt>
                <c:pt idx="2">
                  <c:v>9.8000000000000004E-2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58-4D49-A506-4AFE8AF87CD1}"/>
            </c:ext>
          </c:extLst>
        </c:ser>
        <c:ser>
          <c:idx val="4"/>
          <c:order val="4"/>
          <c:tx>
            <c:strRef>
              <c:f>Hoja1!$B$92</c:f>
              <c:strCache>
                <c:ptCount val="1"/>
                <c:pt idx="0">
                  <c:v>12 a 15 SMM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Hoja1!$D$87:$F$87</c:f>
              <c:strCache>
                <c:ptCount val="3"/>
                <c:pt idx="0">
                  <c:v>Realicé una
estancia</c:v>
                </c:pt>
                <c:pt idx="1">
                  <c:v>Inicié trámites
pero cancelé</c:v>
                </c:pt>
                <c:pt idx="2">
                  <c:v>Ninguna de
las anteriores</c:v>
                </c:pt>
              </c:strCache>
            </c:strRef>
          </c:cat>
          <c:val>
            <c:numRef>
              <c:f>Hoja1!$D$92:$F$92</c:f>
              <c:numCache>
                <c:formatCode>0.0%</c:formatCode>
                <c:ptCount val="3"/>
                <c:pt idx="0">
                  <c:v>0.14099999999999999</c:v>
                </c:pt>
                <c:pt idx="1">
                  <c:v>0.14299999999999999</c:v>
                </c:pt>
                <c:pt idx="2">
                  <c:v>6.9000000000000006E-2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58-4D49-A506-4AFE8AF87CD1}"/>
            </c:ext>
          </c:extLst>
        </c:ser>
        <c:ser>
          <c:idx val="5"/>
          <c:order val="5"/>
          <c:tx>
            <c:strRef>
              <c:f>Hoja1!$B$93</c:f>
              <c:strCache>
                <c:ptCount val="1"/>
                <c:pt idx="0">
                  <c:v>Más de 15 SMM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Hoja1!$D$87:$F$87</c:f>
              <c:strCache>
                <c:ptCount val="3"/>
                <c:pt idx="0">
                  <c:v>Realicé una
estancia</c:v>
                </c:pt>
                <c:pt idx="1">
                  <c:v>Inicié trámites
pero cancelé</c:v>
                </c:pt>
                <c:pt idx="2">
                  <c:v>Ninguna de
las anteriores</c:v>
                </c:pt>
              </c:strCache>
            </c:strRef>
          </c:cat>
          <c:val>
            <c:numRef>
              <c:f>Hoja1!$D$93:$F$93</c:f>
              <c:numCache>
                <c:formatCode>0.0%</c:formatCode>
                <c:ptCount val="3"/>
                <c:pt idx="0">
                  <c:v>0.219</c:v>
                </c:pt>
                <c:pt idx="1">
                  <c:v>5.7000000000000002E-2</c:v>
                </c:pt>
                <c:pt idx="2">
                  <c:v>5.3999999999999999E-2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658-4D49-A506-4AFE8AF87CD1}"/>
            </c:ext>
          </c:extLst>
        </c:ser>
        <c:ser>
          <c:idx val="6"/>
          <c:order val="6"/>
          <c:tx>
            <c:strRef>
              <c:f>Hoja1!$B$94</c:f>
              <c:strCache>
                <c:ptCount val="1"/>
                <c:pt idx="0">
                  <c:v>NS/NC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Hoja1!$D$87:$F$87</c:f>
              <c:strCache>
                <c:ptCount val="3"/>
                <c:pt idx="0">
                  <c:v>Realicé una
estancia</c:v>
                </c:pt>
                <c:pt idx="1">
                  <c:v>Inicié trámites
pero cancelé</c:v>
                </c:pt>
                <c:pt idx="2">
                  <c:v>Ninguna de
las anteriores</c:v>
                </c:pt>
              </c:strCache>
            </c:strRef>
          </c:cat>
          <c:val>
            <c:numRef>
              <c:f>Hoja1!$D$94:$F$94</c:f>
              <c:numCache>
                <c:formatCode>0.0%</c:formatCode>
                <c:ptCount val="3"/>
                <c:pt idx="0">
                  <c:v>1.6E-2</c:v>
                </c:pt>
                <c:pt idx="1">
                  <c:v>5.7000000000000002E-2</c:v>
                </c:pt>
                <c:pt idx="2">
                  <c:v>1.2999999999999999E-2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658-4D49-A506-4AFE8AF87C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29156936"/>
        <c:axId val="-2134561496"/>
      </c:barChart>
      <c:catAx>
        <c:axId val="21291569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2134561496"/>
        <c:crosses val="autoZero"/>
        <c:auto val="1"/>
        <c:lblAlgn val="ctr"/>
        <c:lblOffset val="100"/>
        <c:noMultiLvlLbl val="0"/>
      </c:catAx>
      <c:valAx>
        <c:axId val="-2134561496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2129156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2294709947888897E-2"/>
          <c:y val="0.89221970496424596"/>
          <c:w val="0.92969792657665895"/>
          <c:h val="0.1077802950357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just"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prstDash val="solid"/>
      <a:round/>
    </a:ln>
    <a:effectLst/>
  </c:spPr>
  <c:txPr>
    <a:bodyPr/>
    <a:lstStyle/>
    <a:p>
      <a:pPr>
        <a:defRPr sz="1600"/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320571167136217"/>
          <c:y val="0.10144776094379149"/>
          <c:w val="0.75863934439387726"/>
          <c:h val="0.7091006851042941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Hoja1!$J$331</c:f>
              <c:strCache>
                <c:ptCount val="1"/>
                <c:pt idx="0">
                  <c:v>Bajo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rgbClr val="C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Hoja1!$I$332:$I$334</c:f>
              <c:strCache>
                <c:ptCount val="3"/>
                <c:pt idx="0">
                  <c:v>Realicé una 
estancia</c:v>
                </c:pt>
                <c:pt idx="1">
                  <c:v>Inicié trámites
pero cancelé</c:v>
                </c:pt>
                <c:pt idx="2">
                  <c:v>Ninguna de 
las anteriores</c:v>
                </c:pt>
              </c:strCache>
            </c:strRef>
          </c:cat>
          <c:val>
            <c:numRef>
              <c:f>Hoja1!$J$332:$J$334</c:f>
              <c:numCache>
                <c:formatCode>0.0%</c:formatCode>
                <c:ptCount val="3"/>
                <c:pt idx="0">
                  <c:v>0.27419354838709675</c:v>
                </c:pt>
                <c:pt idx="1">
                  <c:v>0.48484848484848486</c:v>
                </c:pt>
                <c:pt idx="2">
                  <c:v>0.75709779179810721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40-1F48-AB56-A72506D56C80}"/>
            </c:ext>
          </c:extLst>
        </c:ser>
        <c:ser>
          <c:idx val="1"/>
          <c:order val="1"/>
          <c:tx>
            <c:strRef>
              <c:f>Hoja1!$K$331</c:f>
              <c:strCache>
                <c:ptCount val="1"/>
                <c:pt idx="0">
                  <c:v>Medio</c:v>
                </c:pt>
              </c:strCache>
            </c:strRef>
          </c:tx>
          <c:spPr>
            <a:solidFill>
              <a:schemeClr val="tx2"/>
            </a:solidFill>
            <a:ln>
              <a:solidFill>
                <a:schemeClr val="tx2"/>
              </a:solidFill>
            </a:ln>
            <a:effectLst/>
          </c:spPr>
          <c:invertIfNegative val="0"/>
          <c:dLbls>
            <c:dLbl>
              <c:idx val="2"/>
              <c:layout>
                <c:manualLayout>
                  <c:x val="-2.2222222222222324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A40-1F48-AB56-A72506D56C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Hoja1!$I$332:$I$334</c:f>
              <c:strCache>
                <c:ptCount val="3"/>
                <c:pt idx="0">
                  <c:v>Realicé una 
estancia</c:v>
                </c:pt>
                <c:pt idx="1">
                  <c:v>Inicié trámites
pero cancelé</c:v>
                </c:pt>
                <c:pt idx="2">
                  <c:v>Ninguna de 
las anteriores</c:v>
                </c:pt>
              </c:strCache>
            </c:strRef>
          </c:cat>
          <c:val>
            <c:numRef>
              <c:f>Hoja1!$K$332:$K$334</c:f>
              <c:numCache>
                <c:formatCode>0.0%</c:formatCode>
                <c:ptCount val="3"/>
                <c:pt idx="0">
                  <c:v>0.32258064516129031</c:v>
                </c:pt>
                <c:pt idx="1">
                  <c:v>0.36363636363636365</c:v>
                </c:pt>
                <c:pt idx="2">
                  <c:v>0.13880126182965299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40-1F48-AB56-A72506D56C80}"/>
            </c:ext>
          </c:extLst>
        </c:ser>
        <c:ser>
          <c:idx val="2"/>
          <c:order val="2"/>
          <c:tx>
            <c:strRef>
              <c:f>Hoja1!$L$331</c:f>
              <c:strCache>
                <c:ptCount val="1"/>
                <c:pt idx="0">
                  <c:v>Alto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B05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Hoja1!$I$332:$I$334</c:f>
              <c:strCache>
                <c:ptCount val="3"/>
                <c:pt idx="0">
                  <c:v>Realicé una 
estancia</c:v>
                </c:pt>
                <c:pt idx="1">
                  <c:v>Inicié trámites
pero cancelé</c:v>
                </c:pt>
                <c:pt idx="2">
                  <c:v>Ninguna de 
las anteriores</c:v>
                </c:pt>
              </c:strCache>
            </c:strRef>
          </c:cat>
          <c:val>
            <c:numRef>
              <c:f>Hoja1!$L$332:$L$334</c:f>
              <c:numCache>
                <c:formatCode>0.0%</c:formatCode>
                <c:ptCount val="3"/>
                <c:pt idx="0">
                  <c:v>0.40322580645161288</c:v>
                </c:pt>
                <c:pt idx="1">
                  <c:v>0.15151515151515152</c:v>
                </c:pt>
                <c:pt idx="2">
                  <c:v>0.10410094637223975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A40-1F48-AB56-A72506D56C8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89121400"/>
        <c:axId val="589912848"/>
      </c:barChart>
      <c:catAx>
        <c:axId val="589121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589912848"/>
        <c:crosses val="autoZero"/>
        <c:auto val="1"/>
        <c:lblAlgn val="ctr"/>
        <c:lblOffset val="100"/>
        <c:noMultiLvlLbl val="0"/>
      </c:catAx>
      <c:valAx>
        <c:axId val="589912848"/>
        <c:scaling>
          <c:orientation val="minMax"/>
          <c:max val="1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589121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1120020547890229"/>
          <c:y val="0.83925994925310876"/>
          <c:w val="0.38962781028518223"/>
          <c:h val="8.57796695107184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_tradnl"/>
              <a:t>Familiares que han estudiado en otro país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Hoja1!$K$313</c:f>
              <c:strCache>
                <c:ptCount val="1"/>
                <c:pt idx="0">
                  <c:v>Nadie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Hoja1!$L$312:$N$312</c:f>
              <c:strCache>
                <c:ptCount val="3"/>
                <c:pt idx="0">
                  <c:v>Realicé una estancia</c:v>
                </c:pt>
                <c:pt idx="1">
                  <c:v>Hice trámites 
pero cancelé</c:v>
                </c:pt>
                <c:pt idx="2">
                  <c:v>Ninguna de 
las anteriores</c:v>
                </c:pt>
              </c:strCache>
            </c:strRef>
          </c:cat>
          <c:val>
            <c:numRef>
              <c:f>Hoja1!$L$313:$N$313</c:f>
              <c:numCache>
                <c:formatCode>0.0%</c:formatCode>
                <c:ptCount val="3"/>
                <c:pt idx="0">
                  <c:v>0.57799999999999996</c:v>
                </c:pt>
                <c:pt idx="1">
                  <c:v>0.71399999999999997</c:v>
                </c:pt>
                <c:pt idx="2">
                  <c:v>0.72899999999999998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A3-DC4E-956F-2E3900946EAC}"/>
            </c:ext>
          </c:extLst>
        </c:ser>
        <c:ser>
          <c:idx val="1"/>
          <c:order val="1"/>
          <c:tx>
            <c:strRef>
              <c:f>Hoja1!$K$314</c:f>
              <c:strCache>
                <c:ptCount val="1"/>
                <c:pt idx="0">
                  <c:v>Otro familiar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Hoja1!$L$312:$N$312</c:f>
              <c:strCache>
                <c:ptCount val="3"/>
                <c:pt idx="0">
                  <c:v>Realicé una estancia</c:v>
                </c:pt>
                <c:pt idx="1">
                  <c:v>Hice trámites 
pero cancelé</c:v>
                </c:pt>
                <c:pt idx="2">
                  <c:v>Ninguna de 
las anteriores</c:v>
                </c:pt>
              </c:strCache>
            </c:strRef>
          </c:cat>
          <c:val>
            <c:numRef>
              <c:f>Hoja1!$L$314:$N$314</c:f>
              <c:numCache>
                <c:formatCode>0.0%</c:formatCode>
                <c:ptCount val="3"/>
                <c:pt idx="0">
                  <c:v>0.17199999999999999</c:v>
                </c:pt>
                <c:pt idx="1">
                  <c:v>0.14299999999999999</c:v>
                </c:pt>
                <c:pt idx="2">
                  <c:v>0.183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A3-DC4E-956F-2E3900946EAC}"/>
            </c:ext>
          </c:extLst>
        </c:ser>
        <c:ser>
          <c:idx val="2"/>
          <c:order val="2"/>
          <c:tx>
            <c:strRef>
              <c:f>Hoja1!$K$315</c:f>
              <c:strCache>
                <c:ptCount val="1"/>
                <c:pt idx="0">
                  <c:v>Madre, padre, hermano/a</c:v>
                </c:pt>
              </c:strCache>
            </c:strRef>
          </c:tx>
          <c:spPr>
            <a:solidFill>
              <a:srgbClr val="7ABD8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Hoja1!$L$312:$N$312</c:f>
              <c:strCache>
                <c:ptCount val="3"/>
                <c:pt idx="0">
                  <c:v>Realicé una estancia</c:v>
                </c:pt>
                <c:pt idx="1">
                  <c:v>Hice trámites 
pero cancelé</c:v>
                </c:pt>
                <c:pt idx="2">
                  <c:v>Ninguna de 
las anteriores</c:v>
                </c:pt>
              </c:strCache>
            </c:strRef>
          </c:cat>
          <c:val>
            <c:numRef>
              <c:f>Hoja1!$L$315:$N$315</c:f>
              <c:numCache>
                <c:formatCode>0.0%</c:formatCode>
                <c:ptCount val="3"/>
                <c:pt idx="0">
                  <c:v>0.25</c:v>
                </c:pt>
                <c:pt idx="1">
                  <c:v>0.14300000000000002</c:v>
                </c:pt>
                <c:pt idx="2">
                  <c:v>8.8000000000000009E-2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4A3-DC4E-956F-2E3900946EA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472511280"/>
        <c:axId val="1475439168"/>
      </c:barChart>
      <c:catAx>
        <c:axId val="1472511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475439168"/>
        <c:crosses val="autoZero"/>
        <c:auto val="1"/>
        <c:lblAlgn val="ctr"/>
        <c:lblOffset val="100"/>
        <c:noMultiLvlLbl val="0"/>
      </c:catAx>
      <c:valAx>
        <c:axId val="147543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472511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image" Target="../media/image3.gif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image" Target="../media/image3.gif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B5D6B0-D329-4012-8BD0-1DF0B8135353}" type="doc">
      <dgm:prSet loTypeId="urn:microsoft.com/office/officeart/2008/layout/AlternatingPictureBlocks" loCatId="picture" qsTypeId="urn:microsoft.com/office/officeart/2005/8/quickstyle/3d2" qsCatId="3D" csTypeId="urn:microsoft.com/office/officeart/2005/8/colors/accent2_1" csCatId="accent2" phldr="1"/>
      <dgm:spPr/>
      <dgm:t>
        <a:bodyPr/>
        <a:lstStyle/>
        <a:p>
          <a:endParaRPr lang="es-MX"/>
        </a:p>
      </dgm:t>
    </dgm:pt>
    <dgm:pt modelId="{7C988EBB-482E-41CC-8EC0-0D4D3DC627C8}">
      <dgm:prSet custT="1"/>
      <dgm:spPr/>
      <dgm:t>
        <a:bodyPr/>
        <a:lstStyle/>
        <a:p>
          <a:pPr rtl="0"/>
          <a:r>
            <a:rPr lang="es-MX" sz="2800" dirty="0"/>
            <a:t>Elementos sociodemográficos</a:t>
          </a:r>
        </a:p>
      </dgm:t>
    </dgm:pt>
    <dgm:pt modelId="{AA6172DA-5E7F-40BB-8845-B20C7710E43A}" type="parTrans" cxnId="{3AF738C7-AEDF-4679-8170-4C34622A7059}">
      <dgm:prSet/>
      <dgm:spPr/>
      <dgm:t>
        <a:bodyPr/>
        <a:lstStyle/>
        <a:p>
          <a:endParaRPr lang="es-MX" sz="2000"/>
        </a:p>
      </dgm:t>
    </dgm:pt>
    <dgm:pt modelId="{7DE5E6AE-F5E9-4D8B-AABB-71F8121FBDDB}" type="sibTrans" cxnId="{3AF738C7-AEDF-4679-8170-4C34622A7059}">
      <dgm:prSet/>
      <dgm:spPr/>
      <dgm:t>
        <a:bodyPr/>
        <a:lstStyle/>
        <a:p>
          <a:endParaRPr lang="es-MX" sz="2000"/>
        </a:p>
      </dgm:t>
    </dgm:pt>
    <dgm:pt modelId="{FFB41A62-3F82-4B32-8465-06F1326CF16C}">
      <dgm:prSet custT="1"/>
      <dgm:spPr/>
      <dgm:t>
        <a:bodyPr/>
        <a:lstStyle/>
        <a:p>
          <a:pPr rtl="0"/>
          <a:r>
            <a:rPr lang="es-MX" sz="2800" dirty="0"/>
            <a:t>Elementos académicos</a:t>
          </a:r>
        </a:p>
      </dgm:t>
    </dgm:pt>
    <dgm:pt modelId="{3D793DC1-F77B-43FF-B18B-18DE78419A71}" type="parTrans" cxnId="{2BB3F2DA-70F9-4C55-97A1-5DF9C21A8947}">
      <dgm:prSet/>
      <dgm:spPr/>
      <dgm:t>
        <a:bodyPr/>
        <a:lstStyle/>
        <a:p>
          <a:endParaRPr lang="es-MX" sz="2000"/>
        </a:p>
      </dgm:t>
    </dgm:pt>
    <dgm:pt modelId="{AF5DB588-151B-4D2B-8C03-D963666E52C3}" type="sibTrans" cxnId="{2BB3F2DA-70F9-4C55-97A1-5DF9C21A8947}">
      <dgm:prSet/>
      <dgm:spPr/>
      <dgm:t>
        <a:bodyPr/>
        <a:lstStyle/>
        <a:p>
          <a:endParaRPr lang="es-MX" sz="2000"/>
        </a:p>
      </dgm:t>
    </dgm:pt>
    <dgm:pt modelId="{41BEF4DD-3FD4-4B10-9D65-DB120018EB70}">
      <dgm:prSet custT="1"/>
      <dgm:spPr/>
      <dgm:t>
        <a:bodyPr/>
        <a:lstStyle/>
        <a:p>
          <a:pPr rtl="0"/>
          <a:r>
            <a:rPr lang="es-MX" sz="2800" dirty="0"/>
            <a:t>Actitudes e intereses</a:t>
          </a:r>
        </a:p>
      </dgm:t>
    </dgm:pt>
    <dgm:pt modelId="{9E0891F3-5F5B-4E0F-9044-3447FE089D6B}" type="parTrans" cxnId="{25FF47C1-4D73-43A8-86D5-C6BDCDFDFCD0}">
      <dgm:prSet/>
      <dgm:spPr/>
      <dgm:t>
        <a:bodyPr/>
        <a:lstStyle/>
        <a:p>
          <a:endParaRPr lang="es-MX" sz="2000"/>
        </a:p>
      </dgm:t>
    </dgm:pt>
    <dgm:pt modelId="{37213C27-95BC-4138-B628-49A0F90B8551}" type="sibTrans" cxnId="{25FF47C1-4D73-43A8-86D5-C6BDCDFDFCD0}">
      <dgm:prSet/>
      <dgm:spPr/>
      <dgm:t>
        <a:bodyPr/>
        <a:lstStyle/>
        <a:p>
          <a:endParaRPr lang="es-MX" sz="2000"/>
        </a:p>
      </dgm:t>
    </dgm:pt>
    <dgm:pt modelId="{834792F8-9456-4B17-9C42-E07D0DD061F4}">
      <dgm:prSet custT="1"/>
      <dgm:spPr/>
      <dgm:t>
        <a:bodyPr/>
        <a:lstStyle/>
        <a:p>
          <a:pPr rtl="0"/>
          <a:r>
            <a:rPr lang="es-MX" sz="2800" dirty="0"/>
            <a:t>Capital de movilidad</a:t>
          </a:r>
        </a:p>
      </dgm:t>
    </dgm:pt>
    <dgm:pt modelId="{C5C7C63E-AA95-4A15-9800-1A85876204AA}" type="parTrans" cxnId="{34015E14-AFAF-4E9E-87D6-61C936D762E8}">
      <dgm:prSet/>
      <dgm:spPr/>
      <dgm:t>
        <a:bodyPr/>
        <a:lstStyle/>
        <a:p>
          <a:endParaRPr lang="es-MX" sz="2000"/>
        </a:p>
      </dgm:t>
    </dgm:pt>
    <dgm:pt modelId="{35D39C10-6FDF-496C-9344-415F9D4F32C5}" type="sibTrans" cxnId="{34015E14-AFAF-4E9E-87D6-61C936D762E8}">
      <dgm:prSet/>
      <dgm:spPr/>
      <dgm:t>
        <a:bodyPr/>
        <a:lstStyle/>
        <a:p>
          <a:endParaRPr lang="es-MX" sz="2000"/>
        </a:p>
      </dgm:t>
    </dgm:pt>
    <dgm:pt modelId="{2DF077C1-10E3-4F19-A79E-A00175C96C57}">
      <dgm:prSet custT="1"/>
      <dgm:spPr/>
      <dgm:t>
        <a:bodyPr/>
        <a:lstStyle/>
        <a:p>
          <a:pPr rtl="0"/>
          <a:r>
            <a:rPr lang="es-MX" sz="2800" dirty="0"/>
            <a:t>Gestión institucional para la movilidad</a:t>
          </a:r>
        </a:p>
      </dgm:t>
    </dgm:pt>
    <dgm:pt modelId="{3F854934-3B09-400A-8D20-384C26D8C2F1}" type="parTrans" cxnId="{DF82660C-BAAC-475E-A262-4CA9A953F45B}">
      <dgm:prSet/>
      <dgm:spPr/>
      <dgm:t>
        <a:bodyPr/>
        <a:lstStyle/>
        <a:p>
          <a:endParaRPr lang="es-MX" sz="2000"/>
        </a:p>
      </dgm:t>
    </dgm:pt>
    <dgm:pt modelId="{A874587A-E4E9-407A-9F1A-013906E4D83D}" type="sibTrans" cxnId="{DF82660C-BAAC-475E-A262-4CA9A953F45B}">
      <dgm:prSet/>
      <dgm:spPr/>
      <dgm:t>
        <a:bodyPr/>
        <a:lstStyle/>
        <a:p>
          <a:endParaRPr lang="es-MX" sz="2000"/>
        </a:p>
      </dgm:t>
    </dgm:pt>
    <dgm:pt modelId="{3D8DCBB5-E110-4E7B-9CD6-A0826B872A67}" type="pres">
      <dgm:prSet presAssocID="{CCB5D6B0-D329-4012-8BD0-1DF0B8135353}" presName="linearFlow" presStyleCnt="0">
        <dgm:presLayoutVars>
          <dgm:dir/>
          <dgm:resizeHandles val="exact"/>
        </dgm:presLayoutVars>
      </dgm:prSet>
      <dgm:spPr/>
    </dgm:pt>
    <dgm:pt modelId="{4249E328-306C-4CD3-BAD9-23810213262B}" type="pres">
      <dgm:prSet presAssocID="{7C988EBB-482E-41CC-8EC0-0D4D3DC627C8}" presName="comp" presStyleCnt="0"/>
      <dgm:spPr/>
    </dgm:pt>
    <dgm:pt modelId="{D469EAA9-9219-4F15-B47B-6D50A31D8E58}" type="pres">
      <dgm:prSet presAssocID="{7C988EBB-482E-41CC-8EC0-0D4D3DC627C8}" presName="rect2" presStyleLbl="node1" presStyleIdx="0" presStyleCnt="5" custScaleX="256447">
        <dgm:presLayoutVars>
          <dgm:bulletEnabled val="1"/>
        </dgm:presLayoutVars>
      </dgm:prSet>
      <dgm:spPr/>
    </dgm:pt>
    <dgm:pt modelId="{15117804-310B-4A49-882D-CC38B0B08618}" type="pres">
      <dgm:prSet presAssocID="{7C988EBB-482E-41CC-8EC0-0D4D3DC627C8}" presName="rect1" presStyleLbl="lnNode1" presStyleIdx="0" presStyleCnt="5" custLinFactX="-76314" custLinFactNeighborX="-100000" custLinFactNeighborY="-196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7000" r="-57000"/>
          </a:stretch>
        </a:blipFill>
        <a:ln>
          <a:noFill/>
        </a:ln>
      </dgm:spPr>
    </dgm:pt>
    <dgm:pt modelId="{E23884DF-33D5-4D64-A213-8688FE937E01}" type="pres">
      <dgm:prSet presAssocID="{7DE5E6AE-F5E9-4D8B-AABB-71F8121FBDDB}" presName="sibTrans" presStyleCnt="0"/>
      <dgm:spPr/>
    </dgm:pt>
    <dgm:pt modelId="{4F819DF3-057C-4876-8E69-0A9DF0A12D94}" type="pres">
      <dgm:prSet presAssocID="{FFB41A62-3F82-4B32-8465-06F1326CF16C}" presName="comp" presStyleCnt="0"/>
      <dgm:spPr/>
    </dgm:pt>
    <dgm:pt modelId="{81795A79-2BB5-402B-B4A5-90E14061E4D7}" type="pres">
      <dgm:prSet presAssocID="{FFB41A62-3F82-4B32-8465-06F1326CF16C}" presName="rect2" presStyleLbl="node1" presStyleIdx="1" presStyleCnt="5" custScaleX="256022" custLinFactNeighborX="-49672">
        <dgm:presLayoutVars>
          <dgm:bulletEnabled val="1"/>
        </dgm:presLayoutVars>
      </dgm:prSet>
      <dgm:spPr/>
    </dgm:pt>
    <dgm:pt modelId="{298837E0-5D5B-4714-9A44-C87583304D3A}" type="pres">
      <dgm:prSet presAssocID="{FFB41A62-3F82-4B32-8465-06F1326CF16C}" presName="rect1" presStyleLbl="lnNode1" presStyleIdx="1" presStyleCnt="5" custLinFactNeighborX="61411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1000" b="-21000"/>
          </a:stretch>
        </a:blipFill>
        <a:ln>
          <a:noFill/>
        </a:ln>
      </dgm:spPr>
    </dgm:pt>
    <dgm:pt modelId="{09780F9B-2608-4CC0-AE18-EA78E46B7BA4}" type="pres">
      <dgm:prSet presAssocID="{AF5DB588-151B-4D2B-8C03-D963666E52C3}" presName="sibTrans" presStyleCnt="0"/>
      <dgm:spPr/>
    </dgm:pt>
    <dgm:pt modelId="{3116963A-F521-4CDE-AF2E-E6A014A268E7}" type="pres">
      <dgm:prSet presAssocID="{41BEF4DD-3FD4-4B10-9D65-DB120018EB70}" presName="comp" presStyleCnt="0"/>
      <dgm:spPr/>
    </dgm:pt>
    <dgm:pt modelId="{9D38B520-8308-4BF9-9F34-3F929E5BF315}" type="pres">
      <dgm:prSet presAssocID="{41BEF4DD-3FD4-4B10-9D65-DB120018EB70}" presName="rect2" presStyleLbl="node1" presStyleIdx="2" presStyleCnt="5" custScaleX="259574" custLinFactNeighborX="-887">
        <dgm:presLayoutVars>
          <dgm:bulletEnabled val="1"/>
        </dgm:presLayoutVars>
      </dgm:prSet>
      <dgm:spPr/>
    </dgm:pt>
    <dgm:pt modelId="{D627EA20-4F7E-46D9-B326-3672F71C6D83}" type="pres">
      <dgm:prSet presAssocID="{41BEF4DD-3FD4-4B10-9D65-DB120018EB70}" presName="rect1" presStyleLbl="lnNode1" presStyleIdx="2" presStyleCnt="5" custLinFactX="-76313" custLinFactNeighborX="-100000" custLinFactNeighborY="196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B3E0B970-F314-4B8E-9921-D40400CAC8B4}" type="pres">
      <dgm:prSet presAssocID="{37213C27-95BC-4138-B628-49A0F90B8551}" presName="sibTrans" presStyleCnt="0"/>
      <dgm:spPr/>
    </dgm:pt>
    <dgm:pt modelId="{B73C2E4B-7CAD-494F-9114-25E297AB6FDA}" type="pres">
      <dgm:prSet presAssocID="{834792F8-9456-4B17-9C42-E07D0DD061F4}" presName="comp" presStyleCnt="0"/>
      <dgm:spPr/>
    </dgm:pt>
    <dgm:pt modelId="{9E8EF3A8-503B-40A9-81F1-E521B63B3DD3}" type="pres">
      <dgm:prSet presAssocID="{834792F8-9456-4B17-9C42-E07D0DD061F4}" presName="rect2" presStyleLbl="node1" presStyleIdx="3" presStyleCnt="5" custScaleX="259574" custLinFactNeighborX="-48787" custLinFactNeighborY="1961">
        <dgm:presLayoutVars>
          <dgm:bulletEnabled val="1"/>
        </dgm:presLayoutVars>
      </dgm:prSet>
      <dgm:spPr/>
    </dgm:pt>
    <dgm:pt modelId="{15198937-4606-4DA8-A905-68887D7D93A9}" type="pres">
      <dgm:prSet presAssocID="{834792F8-9456-4B17-9C42-E07D0DD061F4}" presName="rect1" presStyleLbl="lnNode1" presStyleIdx="3" presStyleCnt="5" custLinFactNeighborX="63394" custLinFactNeighborY="1961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>
          <a:noFill/>
        </a:ln>
      </dgm:spPr>
    </dgm:pt>
    <dgm:pt modelId="{725C55E7-332B-4A99-89F6-654AFDBD2F2C}" type="pres">
      <dgm:prSet presAssocID="{35D39C10-6FDF-496C-9344-415F9D4F32C5}" presName="sibTrans" presStyleCnt="0"/>
      <dgm:spPr/>
    </dgm:pt>
    <dgm:pt modelId="{FFE6E0D7-BB7B-4CFC-B481-FE86791F5B4F}" type="pres">
      <dgm:prSet presAssocID="{2DF077C1-10E3-4F19-A79E-A00175C96C57}" presName="comp" presStyleCnt="0"/>
      <dgm:spPr/>
    </dgm:pt>
    <dgm:pt modelId="{C549FA4B-EAA2-4789-9251-ACD98AAC495F}" type="pres">
      <dgm:prSet presAssocID="{2DF077C1-10E3-4F19-A79E-A00175C96C57}" presName="rect2" presStyleLbl="node1" presStyleIdx="4" presStyleCnt="5" custScaleX="259573" custLinFactNeighborX="-1773">
        <dgm:presLayoutVars>
          <dgm:bulletEnabled val="1"/>
        </dgm:presLayoutVars>
      </dgm:prSet>
      <dgm:spPr/>
    </dgm:pt>
    <dgm:pt modelId="{E2C71D52-7309-46F9-B3A4-C70D357A0E7D}" type="pres">
      <dgm:prSet presAssocID="{2DF077C1-10E3-4F19-A79E-A00175C96C57}" presName="rect1" presStyleLbl="lnNode1" presStyleIdx="4" presStyleCnt="5" custLinFactX="-76313" custLinFactNeighborX="-100000" custLinFactNeighborY="-1961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>
          <a:noFill/>
        </a:ln>
      </dgm:spPr>
    </dgm:pt>
  </dgm:ptLst>
  <dgm:cxnLst>
    <dgm:cxn modelId="{DF82660C-BAAC-475E-A262-4CA9A953F45B}" srcId="{CCB5D6B0-D329-4012-8BD0-1DF0B8135353}" destId="{2DF077C1-10E3-4F19-A79E-A00175C96C57}" srcOrd="4" destOrd="0" parTransId="{3F854934-3B09-400A-8D20-384C26D8C2F1}" sibTransId="{A874587A-E4E9-407A-9F1A-013906E4D83D}"/>
    <dgm:cxn modelId="{34015E14-AFAF-4E9E-87D6-61C936D762E8}" srcId="{CCB5D6B0-D329-4012-8BD0-1DF0B8135353}" destId="{834792F8-9456-4B17-9C42-E07D0DD061F4}" srcOrd="3" destOrd="0" parTransId="{C5C7C63E-AA95-4A15-9800-1A85876204AA}" sibTransId="{35D39C10-6FDF-496C-9344-415F9D4F32C5}"/>
    <dgm:cxn modelId="{1508DD2F-8E93-493D-9F5E-F88D5A14CA9F}" type="presOf" srcId="{CCB5D6B0-D329-4012-8BD0-1DF0B8135353}" destId="{3D8DCBB5-E110-4E7B-9CD6-A0826B872A67}" srcOrd="0" destOrd="0" presId="urn:microsoft.com/office/officeart/2008/layout/AlternatingPictureBlocks"/>
    <dgm:cxn modelId="{D9BC0A3E-8B3B-4913-89F4-20FA2C98D7AF}" type="presOf" srcId="{FFB41A62-3F82-4B32-8465-06F1326CF16C}" destId="{81795A79-2BB5-402B-B4A5-90E14061E4D7}" srcOrd="0" destOrd="0" presId="urn:microsoft.com/office/officeart/2008/layout/AlternatingPictureBlocks"/>
    <dgm:cxn modelId="{C0FD6D4F-DA82-44B3-98DE-52896A7AA5BB}" type="presOf" srcId="{7C988EBB-482E-41CC-8EC0-0D4D3DC627C8}" destId="{D469EAA9-9219-4F15-B47B-6D50A31D8E58}" srcOrd="0" destOrd="0" presId="urn:microsoft.com/office/officeart/2008/layout/AlternatingPictureBlocks"/>
    <dgm:cxn modelId="{34C36C6D-F879-4F1A-910F-EF36DD427569}" type="presOf" srcId="{834792F8-9456-4B17-9C42-E07D0DD061F4}" destId="{9E8EF3A8-503B-40A9-81F1-E521B63B3DD3}" srcOrd="0" destOrd="0" presId="urn:microsoft.com/office/officeart/2008/layout/AlternatingPictureBlocks"/>
    <dgm:cxn modelId="{25FF47C1-4D73-43A8-86D5-C6BDCDFDFCD0}" srcId="{CCB5D6B0-D329-4012-8BD0-1DF0B8135353}" destId="{41BEF4DD-3FD4-4B10-9D65-DB120018EB70}" srcOrd="2" destOrd="0" parTransId="{9E0891F3-5F5B-4E0F-9044-3447FE089D6B}" sibTransId="{37213C27-95BC-4138-B628-49A0F90B8551}"/>
    <dgm:cxn modelId="{3AF738C7-AEDF-4679-8170-4C34622A7059}" srcId="{CCB5D6B0-D329-4012-8BD0-1DF0B8135353}" destId="{7C988EBB-482E-41CC-8EC0-0D4D3DC627C8}" srcOrd="0" destOrd="0" parTransId="{AA6172DA-5E7F-40BB-8845-B20C7710E43A}" sibTransId="{7DE5E6AE-F5E9-4D8B-AABB-71F8121FBDDB}"/>
    <dgm:cxn modelId="{A29138C9-01CD-4ADC-9068-C735E43B917D}" type="presOf" srcId="{41BEF4DD-3FD4-4B10-9D65-DB120018EB70}" destId="{9D38B520-8308-4BF9-9F34-3F929E5BF315}" srcOrd="0" destOrd="0" presId="urn:microsoft.com/office/officeart/2008/layout/AlternatingPictureBlocks"/>
    <dgm:cxn modelId="{2BB3F2DA-70F9-4C55-97A1-5DF9C21A8947}" srcId="{CCB5D6B0-D329-4012-8BD0-1DF0B8135353}" destId="{FFB41A62-3F82-4B32-8465-06F1326CF16C}" srcOrd="1" destOrd="0" parTransId="{3D793DC1-F77B-43FF-B18B-18DE78419A71}" sibTransId="{AF5DB588-151B-4D2B-8C03-D963666E52C3}"/>
    <dgm:cxn modelId="{9B384FE3-FBCD-4C97-A701-7E07C83338D7}" type="presOf" srcId="{2DF077C1-10E3-4F19-A79E-A00175C96C57}" destId="{C549FA4B-EAA2-4789-9251-ACD98AAC495F}" srcOrd="0" destOrd="0" presId="urn:microsoft.com/office/officeart/2008/layout/AlternatingPictureBlocks"/>
    <dgm:cxn modelId="{C2EDAE45-E33F-438A-ABB6-D208E830598A}" type="presParOf" srcId="{3D8DCBB5-E110-4E7B-9CD6-A0826B872A67}" destId="{4249E328-306C-4CD3-BAD9-23810213262B}" srcOrd="0" destOrd="0" presId="urn:microsoft.com/office/officeart/2008/layout/AlternatingPictureBlocks"/>
    <dgm:cxn modelId="{A14D43E9-60DA-4865-BE0B-04C6E0050819}" type="presParOf" srcId="{4249E328-306C-4CD3-BAD9-23810213262B}" destId="{D469EAA9-9219-4F15-B47B-6D50A31D8E58}" srcOrd="0" destOrd="0" presId="urn:microsoft.com/office/officeart/2008/layout/AlternatingPictureBlocks"/>
    <dgm:cxn modelId="{16010D2C-96EB-4B90-A22C-B7074E70D14E}" type="presParOf" srcId="{4249E328-306C-4CD3-BAD9-23810213262B}" destId="{15117804-310B-4A49-882D-CC38B0B08618}" srcOrd="1" destOrd="0" presId="urn:microsoft.com/office/officeart/2008/layout/AlternatingPictureBlocks"/>
    <dgm:cxn modelId="{F6476B57-E39C-4B3D-A468-C62974DB8538}" type="presParOf" srcId="{3D8DCBB5-E110-4E7B-9CD6-A0826B872A67}" destId="{E23884DF-33D5-4D64-A213-8688FE937E01}" srcOrd="1" destOrd="0" presId="urn:microsoft.com/office/officeart/2008/layout/AlternatingPictureBlocks"/>
    <dgm:cxn modelId="{7897A782-95B6-425A-BA52-6D9F1B60D4EE}" type="presParOf" srcId="{3D8DCBB5-E110-4E7B-9CD6-A0826B872A67}" destId="{4F819DF3-057C-4876-8E69-0A9DF0A12D94}" srcOrd="2" destOrd="0" presId="urn:microsoft.com/office/officeart/2008/layout/AlternatingPictureBlocks"/>
    <dgm:cxn modelId="{2A4EEB92-43EF-4C51-8154-DF63904F99ED}" type="presParOf" srcId="{4F819DF3-057C-4876-8E69-0A9DF0A12D94}" destId="{81795A79-2BB5-402B-B4A5-90E14061E4D7}" srcOrd="0" destOrd="0" presId="urn:microsoft.com/office/officeart/2008/layout/AlternatingPictureBlocks"/>
    <dgm:cxn modelId="{B31D6D7F-A1A6-4346-B7B2-2ED03328252A}" type="presParOf" srcId="{4F819DF3-057C-4876-8E69-0A9DF0A12D94}" destId="{298837E0-5D5B-4714-9A44-C87583304D3A}" srcOrd="1" destOrd="0" presId="urn:microsoft.com/office/officeart/2008/layout/AlternatingPictureBlocks"/>
    <dgm:cxn modelId="{15F6539D-9FAB-4571-A1E2-07A2F94719CD}" type="presParOf" srcId="{3D8DCBB5-E110-4E7B-9CD6-A0826B872A67}" destId="{09780F9B-2608-4CC0-AE18-EA78E46B7BA4}" srcOrd="3" destOrd="0" presId="urn:microsoft.com/office/officeart/2008/layout/AlternatingPictureBlocks"/>
    <dgm:cxn modelId="{4C0209D3-1020-4926-842E-79820AF2F058}" type="presParOf" srcId="{3D8DCBB5-E110-4E7B-9CD6-A0826B872A67}" destId="{3116963A-F521-4CDE-AF2E-E6A014A268E7}" srcOrd="4" destOrd="0" presId="urn:microsoft.com/office/officeart/2008/layout/AlternatingPictureBlocks"/>
    <dgm:cxn modelId="{007EF638-4D3F-4E69-81B1-1C10E41D4FD2}" type="presParOf" srcId="{3116963A-F521-4CDE-AF2E-E6A014A268E7}" destId="{9D38B520-8308-4BF9-9F34-3F929E5BF315}" srcOrd="0" destOrd="0" presId="urn:microsoft.com/office/officeart/2008/layout/AlternatingPictureBlocks"/>
    <dgm:cxn modelId="{A5733AA2-3616-493B-9D1B-D80E9F466B43}" type="presParOf" srcId="{3116963A-F521-4CDE-AF2E-E6A014A268E7}" destId="{D627EA20-4F7E-46D9-B326-3672F71C6D83}" srcOrd="1" destOrd="0" presId="urn:microsoft.com/office/officeart/2008/layout/AlternatingPictureBlocks"/>
    <dgm:cxn modelId="{D5602662-240D-433A-A3B3-8EEFC56DDFD1}" type="presParOf" srcId="{3D8DCBB5-E110-4E7B-9CD6-A0826B872A67}" destId="{B3E0B970-F314-4B8E-9921-D40400CAC8B4}" srcOrd="5" destOrd="0" presId="urn:microsoft.com/office/officeart/2008/layout/AlternatingPictureBlocks"/>
    <dgm:cxn modelId="{F2B81644-B955-4E91-8C7E-58D923D87B7E}" type="presParOf" srcId="{3D8DCBB5-E110-4E7B-9CD6-A0826B872A67}" destId="{B73C2E4B-7CAD-494F-9114-25E297AB6FDA}" srcOrd="6" destOrd="0" presId="urn:microsoft.com/office/officeart/2008/layout/AlternatingPictureBlocks"/>
    <dgm:cxn modelId="{8FB7D5EF-137E-490E-8E1B-9E9DAA11BCAD}" type="presParOf" srcId="{B73C2E4B-7CAD-494F-9114-25E297AB6FDA}" destId="{9E8EF3A8-503B-40A9-81F1-E521B63B3DD3}" srcOrd="0" destOrd="0" presId="urn:microsoft.com/office/officeart/2008/layout/AlternatingPictureBlocks"/>
    <dgm:cxn modelId="{C989F36B-5502-4611-BDD2-A93EBE816202}" type="presParOf" srcId="{B73C2E4B-7CAD-494F-9114-25E297AB6FDA}" destId="{15198937-4606-4DA8-A905-68887D7D93A9}" srcOrd="1" destOrd="0" presId="urn:microsoft.com/office/officeart/2008/layout/AlternatingPictureBlocks"/>
    <dgm:cxn modelId="{CEB604BC-4236-4B6A-8ADD-9EB901909B9E}" type="presParOf" srcId="{3D8DCBB5-E110-4E7B-9CD6-A0826B872A67}" destId="{725C55E7-332B-4A99-89F6-654AFDBD2F2C}" srcOrd="7" destOrd="0" presId="urn:microsoft.com/office/officeart/2008/layout/AlternatingPictureBlocks"/>
    <dgm:cxn modelId="{31B33823-82D0-4963-BA9C-BED94EFF22ED}" type="presParOf" srcId="{3D8DCBB5-E110-4E7B-9CD6-A0826B872A67}" destId="{FFE6E0D7-BB7B-4CFC-B481-FE86791F5B4F}" srcOrd="8" destOrd="0" presId="urn:microsoft.com/office/officeart/2008/layout/AlternatingPictureBlocks"/>
    <dgm:cxn modelId="{3CC2E2E9-8D6A-40D5-B633-AB2CB6B24BD1}" type="presParOf" srcId="{FFE6E0D7-BB7B-4CFC-B481-FE86791F5B4F}" destId="{C549FA4B-EAA2-4789-9251-ACD98AAC495F}" srcOrd="0" destOrd="0" presId="urn:microsoft.com/office/officeart/2008/layout/AlternatingPictureBlocks"/>
    <dgm:cxn modelId="{2278213A-DAA4-4936-83A3-B29F2E185869}" type="presParOf" srcId="{FFE6E0D7-BB7B-4CFC-B481-FE86791F5B4F}" destId="{E2C71D52-7309-46F9-B3A4-C70D357A0E7D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69EAA9-9219-4F15-B47B-6D50A31D8E58}">
      <dsp:nvSpPr>
        <dsp:cNvPr id="0" name=""/>
        <dsp:cNvSpPr/>
      </dsp:nvSpPr>
      <dsp:spPr>
        <a:xfrm>
          <a:off x="1546359" y="2711"/>
          <a:ext cx="6101384" cy="1076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/>
            <a:t>Elementos sociodemográficos</a:t>
          </a:r>
        </a:p>
      </dsp:txBody>
      <dsp:txXfrm>
        <a:off x="1546359" y="2711"/>
        <a:ext cx="6101384" cy="1076073"/>
      </dsp:txXfrm>
    </dsp:sp>
    <dsp:sp modelId="{15117804-310B-4A49-882D-CC38B0B08618}">
      <dsp:nvSpPr>
        <dsp:cNvPr id="0" name=""/>
        <dsp:cNvSpPr/>
      </dsp:nvSpPr>
      <dsp:spPr>
        <a:xfrm>
          <a:off x="357312" y="0"/>
          <a:ext cx="1065312" cy="107607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7000" r="-57000"/>
          </a:stretch>
        </a:blipFill>
        <a:ln w="6350" cap="flat" cmpd="sng" algn="ctr">
          <a:noFill/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795A79-2BB5-402B-B4A5-90E14061E4D7}">
      <dsp:nvSpPr>
        <dsp:cNvPr id="0" name=""/>
        <dsp:cNvSpPr/>
      </dsp:nvSpPr>
      <dsp:spPr>
        <a:xfrm>
          <a:off x="369620" y="1256337"/>
          <a:ext cx="6091272" cy="1076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/>
            <a:t>Elementos académicos</a:t>
          </a:r>
        </a:p>
      </dsp:txBody>
      <dsp:txXfrm>
        <a:off x="369620" y="1256337"/>
        <a:ext cx="6091272" cy="1076073"/>
      </dsp:txXfrm>
    </dsp:sp>
    <dsp:sp modelId="{298837E0-5D5B-4714-9A44-C87583304D3A}">
      <dsp:nvSpPr>
        <dsp:cNvPr id="0" name=""/>
        <dsp:cNvSpPr/>
      </dsp:nvSpPr>
      <dsp:spPr>
        <a:xfrm>
          <a:off x="6547402" y="1256337"/>
          <a:ext cx="1065312" cy="107607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1000" b="-21000"/>
          </a:stretch>
        </a:blipFill>
        <a:ln w="6350" cap="flat" cmpd="sng" algn="ctr">
          <a:noFill/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D38B520-8308-4BF9-9F34-3F929E5BF315}">
      <dsp:nvSpPr>
        <dsp:cNvPr id="0" name=""/>
        <dsp:cNvSpPr/>
      </dsp:nvSpPr>
      <dsp:spPr>
        <a:xfrm>
          <a:off x="1488057" y="2509963"/>
          <a:ext cx="6175781" cy="1076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/>
            <a:t>Actitudes e intereses</a:t>
          </a:r>
        </a:p>
      </dsp:txBody>
      <dsp:txXfrm>
        <a:off x="1488057" y="2509963"/>
        <a:ext cx="6175781" cy="1076073"/>
      </dsp:txXfrm>
    </dsp:sp>
    <dsp:sp modelId="{D627EA20-4F7E-46D9-B326-3672F71C6D83}">
      <dsp:nvSpPr>
        <dsp:cNvPr id="0" name=""/>
        <dsp:cNvSpPr/>
      </dsp:nvSpPr>
      <dsp:spPr>
        <a:xfrm>
          <a:off x="357323" y="2531064"/>
          <a:ext cx="1065312" cy="107607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6350" cap="flat" cmpd="sng" algn="ctr">
          <a:noFill/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8EF3A8-503B-40A9-81F1-E521B63B3DD3}">
      <dsp:nvSpPr>
        <dsp:cNvPr id="0" name=""/>
        <dsp:cNvSpPr/>
      </dsp:nvSpPr>
      <dsp:spPr>
        <a:xfrm>
          <a:off x="348421" y="3784690"/>
          <a:ext cx="6175781" cy="1076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/>
            <a:t>Capital de movilidad</a:t>
          </a:r>
        </a:p>
      </dsp:txBody>
      <dsp:txXfrm>
        <a:off x="348421" y="3784690"/>
        <a:ext cx="6175781" cy="1076073"/>
      </dsp:txXfrm>
    </dsp:sp>
    <dsp:sp modelId="{15198937-4606-4DA8-A905-68887D7D93A9}">
      <dsp:nvSpPr>
        <dsp:cNvPr id="0" name=""/>
        <dsp:cNvSpPr/>
      </dsp:nvSpPr>
      <dsp:spPr>
        <a:xfrm>
          <a:off x="6568527" y="3784690"/>
          <a:ext cx="1065312" cy="1076073"/>
        </a:xfrm>
        <a:prstGeom prst="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 w="6350" cap="flat" cmpd="sng" algn="ctr">
          <a:noFill/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549FA4B-EAA2-4789-9251-ACD98AAC495F}">
      <dsp:nvSpPr>
        <dsp:cNvPr id="0" name=""/>
        <dsp:cNvSpPr/>
      </dsp:nvSpPr>
      <dsp:spPr>
        <a:xfrm>
          <a:off x="1466989" y="5017214"/>
          <a:ext cx="6175757" cy="1076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/>
            <a:t>Gestión institucional para la movilidad</a:t>
          </a:r>
        </a:p>
      </dsp:txBody>
      <dsp:txXfrm>
        <a:off x="1466989" y="5017214"/>
        <a:ext cx="6175757" cy="1076073"/>
      </dsp:txXfrm>
    </dsp:sp>
    <dsp:sp modelId="{E2C71D52-7309-46F9-B3A4-C70D357A0E7D}">
      <dsp:nvSpPr>
        <dsp:cNvPr id="0" name=""/>
        <dsp:cNvSpPr/>
      </dsp:nvSpPr>
      <dsp:spPr>
        <a:xfrm>
          <a:off x="357323" y="4996113"/>
          <a:ext cx="1065312" cy="1076073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 w="6350" cap="flat" cmpd="sng" algn="ctr">
          <a:noFill/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4580FC-FEE8-4944-AA00-B5BEAF12D187}" type="datetimeFigureOut">
              <a:rPr lang="es-MX" smtClean="0"/>
              <a:t>06/11/19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DEAF28-91B9-4A06-B468-4B64548324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0004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89D65-706B-47B6-B38F-41098614CE96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7879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Durante</a:t>
            </a:r>
            <a:r>
              <a:rPr lang="es-MX" baseline="0" dirty="0"/>
              <a:t> la revisión de la literatura, que aún está en proceso, se identificaron 6 grandes categorías de análisis:</a:t>
            </a:r>
          </a:p>
          <a:p>
            <a:pPr marL="235572" indent="-235572">
              <a:buAutoNum type="arabicPeriod"/>
            </a:pPr>
            <a:r>
              <a:rPr lang="es-MX" baseline="0" dirty="0"/>
              <a:t>Los elementos sociodemográficos: edad, situación familiar, ingreso, sexo, situación de vivienda, nacionalidad y/o raza</a:t>
            </a:r>
          </a:p>
          <a:p>
            <a:pPr marL="235572" indent="-235572">
              <a:buAutoNum type="arabicPeriod"/>
            </a:pPr>
            <a:r>
              <a:rPr lang="es-MX" baseline="0" dirty="0"/>
              <a:t>Los elementos académicos: PE, tipo de institución, desempeño escolar</a:t>
            </a:r>
          </a:p>
          <a:p>
            <a:pPr marL="235572" indent="-235572">
              <a:buAutoNum type="arabicPeriod"/>
            </a:pPr>
            <a:r>
              <a:rPr lang="es-MX" baseline="0" dirty="0"/>
              <a:t>Las actitudes e intereses del individuo: Interés por otras culturas, países e idiomas, intención de terminar la licenciatura antes de realizar una estancia internacional, intención de cursar un posgrado al finalizar la licenciatura, participación en actividades extracurriculares</a:t>
            </a:r>
          </a:p>
          <a:p>
            <a:pPr marL="235572" indent="-235572">
              <a:buAutoNum type="arabicPeriod"/>
            </a:pPr>
            <a:r>
              <a:rPr lang="es-MX" baseline="0" dirty="0"/>
              <a:t>El capital de movilidad: Exposición internacional, viajes, dominio de idiomas</a:t>
            </a:r>
          </a:p>
          <a:p>
            <a:pPr marL="235572" indent="-235572">
              <a:buAutoNum type="arabicPeriod"/>
            </a:pPr>
            <a:r>
              <a:rPr lang="es-MX" baseline="0" dirty="0"/>
              <a:t>Los elementos inherentes a la gestión institucional para la movilidad: Reconocimiento de lo cursado, recomendación de académicos, financiamiento, organización y flexibilidad del </a:t>
            </a:r>
            <a:r>
              <a:rPr lang="es-MX" baseline="0" dirty="0" err="1"/>
              <a:t>curriculum</a:t>
            </a:r>
            <a:r>
              <a:rPr lang="es-MX" baseline="0" dirty="0"/>
              <a:t> y conocimiento de las opciones</a:t>
            </a:r>
          </a:p>
          <a:p>
            <a:pPr marL="235572" marR="0" indent="-23557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s-MX" baseline="0" dirty="0"/>
              <a:t>El capital cultural: relaciones personales y familiares, nivel educativo de los padres, sentirse preparado</a:t>
            </a:r>
          </a:p>
          <a:p>
            <a:pPr marL="235572" indent="-235572">
              <a:buAutoNum type="arabicPeriod"/>
            </a:pP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302EFD-DC89-4033-867E-BF1504C5CD64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8278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Probabilidades, según promedio, de que un estudiante realice una movilidad si recibe la recomendación de parte de sus profesores, conoce las opciones y se le otorga una beca de 3 SMM</a:t>
            </a:r>
          </a:p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302EFD-DC89-4033-867E-BF1504C5CD64}" type="slidenum">
              <a:rPr lang="es-MX" smtClean="0"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9285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45C9A9-4DE8-4F5E-A223-5116E2C312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C1E19A2-8707-46B7-B3A7-32062C1EB7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0BF411-EAAF-4B6E-9DA8-C06C7E497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327A-1F6A-496A-8D67-97B9B5528BD1}" type="datetimeFigureOut">
              <a:rPr lang="es-MX" smtClean="0"/>
              <a:t>06/11/19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92D2EF-A065-4AF0-83F7-CDCBB9B39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0BCB63-D419-40CE-905C-5DDF30174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C5A30-FBF8-456C-A991-6DE6AE075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140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D76EB6-3800-4E97-8B70-564E0CA1D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1FA285D-8D94-4743-B94C-24D74E90A8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24D3E2-B6E1-4082-B60B-69FDB938B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327A-1F6A-496A-8D67-97B9B5528BD1}" type="datetimeFigureOut">
              <a:rPr lang="es-MX" smtClean="0"/>
              <a:t>06/11/19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9EF173-E497-4DB3-A6B6-66FD8C4BF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04937C-7C98-4C7B-937F-6299AF2C9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C5A30-FBF8-456C-A991-6DE6AE075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7146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7B29C71-0D90-42D2-A81C-C1B0800F09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14C626D-4411-4406-9F82-C5D12CDD1A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7D9DFE-9DCE-4D68-90C3-59C7D4941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327A-1F6A-496A-8D67-97B9B5528BD1}" type="datetimeFigureOut">
              <a:rPr lang="es-MX" smtClean="0"/>
              <a:t>06/11/19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70D2AB-E11F-4A2D-90D5-F7F00200A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1CED35-297C-4E5D-B6C5-A1F200563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C5A30-FBF8-456C-A991-6DE6AE075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665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FE297D-2B7C-4547-9466-84E3B64DD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07969"/>
          </a:xfrm>
        </p:spPr>
        <p:txBody>
          <a:bodyPr/>
          <a:lstStyle>
            <a:lvl1pPr marL="355600" indent="-355600">
              <a:buClr>
                <a:srgbClr val="7ABD8E"/>
              </a:buClr>
              <a:buSzPct val="100000"/>
              <a:buFont typeface="LucidaGrande" panose="020B0600040502020204" pitchFamily="34" charset="0"/>
              <a:buChar char="▶"/>
              <a:defRPr>
                <a:latin typeface="Franklin Gothic Book" panose="020B0503020102020204" pitchFamily="34" charset="0"/>
              </a:defRPr>
            </a:lvl1pPr>
            <a:lvl2pPr marL="800100" indent="-342900">
              <a:buClr>
                <a:schemeClr val="accent2"/>
              </a:buClr>
              <a:buFont typeface="Helvetica" pitchFamily="2" charset="0"/>
              <a:buChar char="⁍"/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E3C112-5828-4E58-BEE2-42D2E2C04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327A-1F6A-496A-8D67-97B9B5528BD1}" type="datetimeFigureOut">
              <a:rPr lang="es-MX" smtClean="0"/>
              <a:t>06/11/19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9A6093-D6D0-4BD5-9C6C-48EAA3451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E6A597-1A0E-4440-9725-490424E6B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C5A30-FBF8-456C-A991-6DE6AE075280}" type="slidenum">
              <a:rPr lang="es-MX" smtClean="0"/>
              <a:t>‹Nº›</a:t>
            </a:fld>
            <a:endParaRPr lang="es-MX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ACA96830-9281-CB42-8B41-B4B3C0429136}"/>
              </a:ext>
            </a:extLst>
          </p:cNvPr>
          <p:cNvGrpSpPr/>
          <p:nvPr userDrawn="1"/>
        </p:nvGrpSpPr>
        <p:grpSpPr>
          <a:xfrm>
            <a:off x="0" y="5812971"/>
            <a:ext cx="12180128" cy="1169605"/>
            <a:chOff x="0" y="5757143"/>
            <a:chExt cx="12180128" cy="1225433"/>
          </a:xfrm>
        </p:grpSpPr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44E88A57-F788-4A0E-8E89-3EF8A4978462}"/>
                </a:ext>
              </a:extLst>
            </p:cNvPr>
            <p:cNvSpPr/>
            <p:nvPr userDrawn="1"/>
          </p:nvSpPr>
          <p:spPr>
            <a:xfrm rot="10800000">
              <a:off x="0" y="6047499"/>
              <a:ext cx="6048407" cy="810385"/>
            </a:xfrm>
            <a:prstGeom prst="rect">
              <a:avLst/>
            </a:prstGeom>
            <a:solidFill>
              <a:srgbClr val="7ABD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s-MX"/>
            </a:p>
          </p:txBody>
        </p:sp>
        <p:sp>
          <p:nvSpPr>
            <p:cNvPr id="11" name="Paralelogramo 10">
              <a:extLst>
                <a:ext uri="{FF2B5EF4-FFF2-40B4-BE49-F238E27FC236}">
                  <a16:creationId xmlns:a16="http://schemas.microsoft.com/office/drawing/2014/main" id="{7C16E0F2-7315-46A1-8F71-D09E943F25D8}"/>
                </a:ext>
              </a:extLst>
            </p:cNvPr>
            <p:cNvSpPr/>
            <p:nvPr userDrawn="1"/>
          </p:nvSpPr>
          <p:spPr>
            <a:xfrm rot="12284218">
              <a:off x="5867145" y="5757143"/>
              <a:ext cx="435685" cy="1225433"/>
            </a:xfrm>
            <a:custGeom>
              <a:avLst/>
              <a:gdLst>
                <a:gd name="connsiteX0" fmla="*/ 0 w 346817"/>
                <a:gd name="connsiteY0" fmla="*/ 1267120 h 1267120"/>
                <a:gd name="connsiteX1" fmla="*/ 0 w 346817"/>
                <a:gd name="connsiteY1" fmla="*/ 0 h 1267120"/>
                <a:gd name="connsiteX2" fmla="*/ 346817 w 346817"/>
                <a:gd name="connsiteY2" fmla="*/ 0 h 1267120"/>
                <a:gd name="connsiteX3" fmla="*/ 346817 w 346817"/>
                <a:gd name="connsiteY3" fmla="*/ 1267120 h 1267120"/>
                <a:gd name="connsiteX4" fmla="*/ 0 w 346817"/>
                <a:gd name="connsiteY4" fmla="*/ 1267120 h 1267120"/>
                <a:gd name="connsiteX0" fmla="*/ 0 w 346817"/>
                <a:gd name="connsiteY0" fmla="*/ 1267120 h 1267120"/>
                <a:gd name="connsiteX1" fmla="*/ 0 w 346817"/>
                <a:gd name="connsiteY1" fmla="*/ 0 h 1267120"/>
                <a:gd name="connsiteX2" fmla="*/ 346817 w 346817"/>
                <a:gd name="connsiteY2" fmla="*/ 0 h 1267120"/>
                <a:gd name="connsiteX3" fmla="*/ 344028 w 346817"/>
                <a:gd name="connsiteY3" fmla="*/ 1163220 h 1267120"/>
                <a:gd name="connsiteX4" fmla="*/ 0 w 346817"/>
                <a:gd name="connsiteY4" fmla="*/ 1267120 h 1267120"/>
                <a:gd name="connsiteX0" fmla="*/ 0 w 373971"/>
                <a:gd name="connsiteY0" fmla="*/ 1267120 h 1267120"/>
                <a:gd name="connsiteX1" fmla="*/ 0 w 373971"/>
                <a:gd name="connsiteY1" fmla="*/ 0 h 1267120"/>
                <a:gd name="connsiteX2" fmla="*/ 346817 w 373971"/>
                <a:gd name="connsiteY2" fmla="*/ 0 h 1267120"/>
                <a:gd name="connsiteX3" fmla="*/ 373950 w 373971"/>
                <a:gd name="connsiteY3" fmla="*/ 1132687 h 1267120"/>
                <a:gd name="connsiteX4" fmla="*/ 0 w 373971"/>
                <a:gd name="connsiteY4" fmla="*/ 1267120 h 1267120"/>
                <a:gd name="connsiteX0" fmla="*/ 0 w 369472"/>
                <a:gd name="connsiteY0" fmla="*/ 1267120 h 1267120"/>
                <a:gd name="connsiteX1" fmla="*/ 0 w 369472"/>
                <a:gd name="connsiteY1" fmla="*/ 0 h 1267120"/>
                <a:gd name="connsiteX2" fmla="*/ 346817 w 369472"/>
                <a:gd name="connsiteY2" fmla="*/ 0 h 1267120"/>
                <a:gd name="connsiteX3" fmla="*/ 369447 w 369472"/>
                <a:gd name="connsiteY3" fmla="*/ 1088332 h 1267120"/>
                <a:gd name="connsiteX4" fmla="*/ 0 w 369472"/>
                <a:gd name="connsiteY4" fmla="*/ 1267120 h 1267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9472" h="1267120">
                  <a:moveTo>
                    <a:pt x="0" y="1267120"/>
                  </a:moveTo>
                  <a:lnTo>
                    <a:pt x="0" y="0"/>
                  </a:lnTo>
                  <a:lnTo>
                    <a:pt x="346817" y="0"/>
                  </a:lnTo>
                  <a:cubicBezTo>
                    <a:pt x="345887" y="387740"/>
                    <a:pt x="370377" y="700592"/>
                    <a:pt x="369447" y="1088332"/>
                  </a:cubicBezTo>
                  <a:lnTo>
                    <a:pt x="0" y="126712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3" name="Imagen 12">
              <a:extLst>
                <a:ext uri="{FF2B5EF4-FFF2-40B4-BE49-F238E27FC236}">
                  <a16:creationId xmlns:a16="http://schemas.microsoft.com/office/drawing/2014/main" id="{059B9A76-0FC9-A64E-A715-22167C7E7EF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7303" t="45000" r="13088" b="41111"/>
            <a:stretch/>
          </p:blipFill>
          <p:spPr>
            <a:xfrm>
              <a:off x="6007280" y="6050310"/>
              <a:ext cx="6172848" cy="807690"/>
            </a:xfrm>
            <a:prstGeom prst="rect">
              <a:avLst/>
            </a:prstGeom>
          </p:spPr>
        </p:pic>
        <p:pic>
          <p:nvPicPr>
            <p:cNvPr id="14" name="Imagen 13">
              <a:extLst>
                <a:ext uri="{FF2B5EF4-FFF2-40B4-BE49-F238E27FC236}">
                  <a16:creationId xmlns:a16="http://schemas.microsoft.com/office/drawing/2014/main" id="{0312F930-AC9E-414D-BEE0-874FD675CDD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3194" t="27407" r="58352" b="60533"/>
            <a:stretch/>
          </p:blipFill>
          <p:spPr>
            <a:xfrm>
              <a:off x="1" y="6047499"/>
              <a:ext cx="3445329" cy="810386"/>
            </a:xfrm>
            <a:prstGeom prst="rect">
              <a:avLst/>
            </a:prstGeom>
          </p:spPr>
        </p:pic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119A74C-3FBB-41E0-AEA6-E0109295F69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838200" y="242293"/>
            <a:ext cx="10515600" cy="1325563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FA09DB56-2DF9-8741-9298-A29BE48E552C}"/>
              </a:ext>
            </a:extLst>
          </p:cNvPr>
          <p:cNvSpPr/>
          <p:nvPr userDrawn="1"/>
        </p:nvSpPr>
        <p:spPr>
          <a:xfrm rot="10800000">
            <a:off x="-5077" y="-23115"/>
            <a:ext cx="12180127" cy="136524"/>
          </a:xfrm>
          <a:prstGeom prst="rect">
            <a:avLst/>
          </a:prstGeom>
          <a:solidFill>
            <a:schemeClr val="accent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0129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A168C1-CC2C-4A06-9AEC-320A56159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BD84BF-AFDC-4CFB-B384-349A80B22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AA5EE4-EB0D-4112-BB2B-1DBAA792D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327A-1F6A-496A-8D67-97B9B5528BD1}" type="datetimeFigureOut">
              <a:rPr lang="es-MX" smtClean="0"/>
              <a:t>06/11/19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861991-3207-48F7-A7B0-61F0F9BC0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DB7CCD-A822-45D5-A600-A8F24A8FB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C5A30-FBF8-456C-A991-6DE6AE075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7729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172187-5FD4-47C6-A691-8BF5E8B36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5801C98-7CD3-4D1C-B6F9-0210A2D1DA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7238A64-0FE8-433C-8723-987E67315E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F8A87E1-E24C-49BB-95C2-1D335AB2E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327A-1F6A-496A-8D67-97B9B5528BD1}" type="datetimeFigureOut">
              <a:rPr lang="es-MX" smtClean="0"/>
              <a:t>06/11/19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C659641-40CD-4F79-906D-F2900F0F9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1F91465-3D88-48D1-8865-E67E523A1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C5A30-FBF8-456C-A991-6DE6AE075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9012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BEAE37-B81C-4E20-B39A-28CD3B057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5F97905-9A76-4BA7-BD40-FD7FB582F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554530"/>
          </a:xfrm>
        </p:spPr>
        <p:txBody>
          <a:bodyPr/>
          <a:lstStyle>
            <a:lvl1pPr marL="355600" indent="-355600">
              <a:buClr>
                <a:srgbClr val="7ABD8E"/>
              </a:buClr>
              <a:buFont typeface="LucidaGrande" panose="020B0600040502020204" pitchFamily="34" charset="0"/>
              <a:buChar char="▶"/>
              <a:defRPr>
                <a:latin typeface="Franklin Gothic Book" panose="020B0503020102020204" pitchFamily="34" charset="0"/>
              </a:defRPr>
            </a:lvl1pPr>
            <a:lvl2pPr marL="685800" indent="-228600">
              <a:buClr>
                <a:schemeClr val="accent2"/>
              </a:buClr>
              <a:buFont typeface="Helvetica" pitchFamily="2" charset="0"/>
              <a:buChar char="⁍"/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2B874C3-551E-4162-B3AE-2ECEFE09FE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E1F208D-19A3-428E-9933-6E996C071E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5183188" cy="3554531"/>
          </a:xfrm>
        </p:spPr>
        <p:txBody>
          <a:bodyPr/>
          <a:lstStyle>
            <a:lvl1pPr marL="355600" indent="-355600">
              <a:buClr>
                <a:srgbClr val="7ABD8E"/>
              </a:buClr>
              <a:buFont typeface="LucidaGrande" panose="020B0600040502020204" pitchFamily="34" charset="0"/>
              <a:buChar char="▶"/>
              <a:defRPr>
                <a:latin typeface="Franklin Gothic Book" panose="020B0503020102020204" pitchFamily="34" charset="0"/>
              </a:defRPr>
            </a:lvl1pPr>
            <a:lvl2pPr marL="685800" indent="-228600">
              <a:buClr>
                <a:schemeClr val="accent2"/>
              </a:buClr>
              <a:buFont typeface="Helvetica" pitchFamily="2" charset="0"/>
              <a:buChar char="⁍"/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DC0BD0D-06B9-48D7-BE5D-1E20F8719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327A-1F6A-496A-8D67-97B9B5528BD1}" type="datetimeFigureOut">
              <a:rPr lang="es-MX" smtClean="0"/>
              <a:t>06/11/19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28AA76C-DA87-4F36-9AD0-E6A2AA097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8264E8A-24A8-4A10-90C5-533D6DE61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C5A30-FBF8-456C-A991-6DE6AE075280}" type="slidenum">
              <a:rPr lang="es-MX" smtClean="0"/>
              <a:t>‹Nº›</a:t>
            </a:fld>
            <a:endParaRPr lang="es-MX"/>
          </a:p>
        </p:txBody>
      </p:sp>
      <p:grpSp>
        <p:nvGrpSpPr>
          <p:cNvPr id="21" name="Grupo 20">
            <a:extLst>
              <a:ext uri="{FF2B5EF4-FFF2-40B4-BE49-F238E27FC236}">
                <a16:creationId xmlns:a16="http://schemas.microsoft.com/office/drawing/2014/main" id="{93F1E6C8-98BA-EB4F-80C3-C84415DCD6EF}"/>
              </a:ext>
            </a:extLst>
          </p:cNvPr>
          <p:cNvGrpSpPr/>
          <p:nvPr userDrawn="1"/>
        </p:nvGrpSpPr>
        <p:grpSpPr>
          <a:xfrm rot="10800000">
            <a:off x="0" y="-23310"/>
            <a:ext cx="12192000" cy="843515"/>
            <a:chOff x="-11875" y="6071481"/>
            <a:chExt cx="12192000" cy="852679"/>
          </a:xfrm>
        </p:grpSpPr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EA936B18-E031-B44A-AF16-814373948407}"/>
                </a:ext>
              </a:extLst>
            </p:cNvPr>
            <p:cNvSpPr/>
            <p:nvPr userDrawn="1"/>
          </p:nvSpPr>
          <p:spPr>
            <a:xfrm>
              <a:off x="-11875" y="6125766"/>
              <a:ext cx="6796585" cy="79839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s-MX"/>
            </a:p>
          </p:txBody>
        </p:sp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206FB7F8-6B20-6148-A054-764AF51205C2}"/>
                </a:ext>
              </a:extLst>
            </p:cNvPr>
            <p:cNvSpPr/>
            <p:nvPr userDrawn="1"/>
          </p:nvSpPr>
          <p:spPr>
            <a:xfrm>
              <a:off x="6784710" y="6071481"/>
              <a:ext cx="5395415" cy="798394"/>
            </a:xfrm>
            <a:prstGeom prst="rect">
              <a:avLst/>
            </a:prstGeom>
            <a:solidFill>
              <a:srgbClr val="7ABD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s-MX"/>
            </a:p>
          </p:txBody>
        </p:sp>
      </p:grpSp>
      <p:sp>
        <p:nvSpPr>
          <p:cNvPr id="22" name="Paralelogramo 10">
            <a:extLst>
              <a:ext uri="{FF2B5EF4-FFF2-40B4-BE49-F238E27FC236}">
                <a16:creationId xmlns:a16="http://schemas.microsoft.com/office/drawing/2014/main" id="{52F63597-1218-0842-A500-AD891AB8A191}"/>
              </a:ext>
            </a:extLst>
          </p:cNvPr>
          <p:cNvSpPr/>
          <p:nvPr userDrawn="1"/>
        </p:nvSpPr>
        <p:spPr>
          <a:xfrm rot="12284218">
            <a:off x="5114968" y="-121921"/>
            <a:ext cx="388648" cy="1225433"/>
          </a:xfrm>
          <a:custGeom>
            <a:avLst/>
            <a:gdLst>
              <a:gd name="connsiteX0" fmla="*/ 0 w 346817"/>
              <a:gd name="connsiteY0" fmla="*/ 1267120 h 1267120"/>
              <a:gd name="connsiteX1" fmla="*/ 0 w 346817"/>
              <a:gd name="connsiteY1" fmla="*/ 0 h 1267120"/>
              <a:gd name="connsiteX2" fmla="*/ 346817 w 346817"/>
              <a:gd name="connsiteY2" fmla="*/ 0 h 1267120"/>
              <a:gd name="connsiteX3" fmla="*/ 346817 w 346817"/>
              <a:gd name="connsiteY3" fmla="*/ 1267120 h 1267120"/>
              <a:gd name="connsiteX4" fmla="*/ 0 w 346817"/>
              <a:gd name="connsiteY4" fmla="*/ 1267120 h 1267120"/>
              <a:gd name="connsiteX0" fmla="*/ 0 w 346817"/>
              <a:gd name="connsiteY0" fmla="*/ 1267120 h 1267120"/>
              <a:gd name="connsiteX1" fmla="*/ 0 w 346817"/>
              <a:gd name="connsiteY1" fmla="*/ 0 h 1267120"/>
              <a:gd name="connsiteX2" fmla="*/ 346817 w 346817"/>
              <a:gd name="connsiteY2" fmla="*/ 0 h 1267120"/>
              <a:gd name="connsiteX3" fmla="*/ 344028 w 346817"/>
              <a:gd name="connsiteY3" fmla="*/ 1163220 h 1267120"/>
              <a:gd name="connsiteX4" fmla="*/ 0 w 346817"/>
              <a:gd name="connsiteY4" fmla="*/ 1267120 h 1267120"/>
              <a:gd name="connsiteX0" fmla="*/ 0 w 373971"/>
              <a:gd name="connsiteY0" fmla="*/ 1267120 h 1267120"/>
              <a:gd name="connsiteX1" fmla="*/ 0 w 373971"/>
              <a:gd name="connsiteY1" fmla="*/ 0 h 1267120"/>
              <a:gd name="connsiteX2" fmla="*/ 346817 w 373971"/>
              <a:gd name="connsiteY2" fmla="*/ 0 h 1267120"/>
              <a:gd name="connsiteX3" fmla="*/ 373950 w 373971"/>
              <a:gd name="connsiteY3" fmla="*/ 1132687 h 1267120"/>
              <a:gd name="connsiteX4" fmla="*/ 0 w 373971"/>
              <a:gd name="connsiteY4" fmla="*/ 1267120 h 1267120"/>
              <a:gd name="connsiteX0" fmla="*/ 0 w 369472"/>
              <a:gd name="connsiteY0" fmla="*/ 1267120 h 1267120"/>
              <a:gd name="connsiteX1" fmla="*/ 0 w 369472"/>
              <a:gd name="connsiteY1" fmla="*/ 0 h 1267120"/>
              <a:gd name="connsiteX2" fmla="*/ 346817 w 369472"/>
              <a:gd name="connsiteY2" fmla="*/ 0 h 1267120"/>
              <a:gd name="connsiteX3" fmla="*/ 369447 w 369472"/>
              <a:gd name="connsiteY3" fmla="*/ 1088332 h 1267120"/>
              <a:gd name="connsiteX4" fmla="*/ 0 w 369472"/>
              <a:gd name="connsiteY4" fmla="*/ 1267120 h 1267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9472" h="1267120">
                <a:moveTo>
                  <a:pt x="0" y="1267120"/>
                </a:moveTo>
                <a:lnTo>
                  <a:pt x="0" y="0"/>
                </a:lnTo>
                <a:lnTo>
                  <a:pt x="346817" y="0"/>
                </a:lnTo>
                <a:cubicBezTo>
                  <a:pt x="345887" y="387740"/>
                  <a:pt x="370377" y="700592"/>
                  <a:pt x="369447" y="1088332"/>
                </a:cubicBezTo>
                <a:lnTo>
                  <a:pt x="0" y="126712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70A900D-4016-497F-9A22-367433FE0A4E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838200" y="242293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s-MX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Haga clic para modificar el estilo de título del patrón</a:t>
            </a:r>
            <a:endParaRPr lang="es-MX" dirty="0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1C1EA428-EBE4-1144-83F0-55F74A481B5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7303" t="45000" r="13088" b="41111"/>
          <a:stretch/>
        </p:blipFill>
        <p:spPr>
          <a:xfrm>
            <a:off x="0" y="0"/>
            <a:ext cx="6172200" cy="807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923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B26EA8-6F75-4530-9F6B-08736A228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7938834-A440-47E4-B018-7F5F76330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327A-1F6A-496A-8D67-97B9B5528BD1}" type="datetimeFigureOut">
              <a:rPr lang="es-MX" smtClean="0"/>
              <a:t>06/11/19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640C1B8-E702-4E2D-AD05-5EEF9BDC6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BF57335-13F3-4EE4-817C-09D7D081C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C5A30-FBF8-456C-A991-6DE6AE075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7638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0A5411B-F14E-4DF0-A7A0-33448312B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327A-1F6A-496A-8D67-97B9B5528BD1}" type="datetimeFigureOut">
              <a:rPr lang="es-MX" smtClean="0"/>
              <a:t>06/11/19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5469B88-8DF5-4D98-B5CE-5384C5DFA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7F66A19-02FB-4889-9284-FE6387F3A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C5A30-FBF8-456C-A991-6DE6AE075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6791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3C1314-BE9B-4C20-9B37-2F49052E0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AD14B5-6D6E-4B23-A19A-9CBFC568E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B7D5CA2-2CC0-4BBA-99DE-8E3C0D250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737D29F-0A26-4940-9E50-6A8C8E97A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327A-1F6A-496A-8D67-97B9B5528BD1}" type="datetimeFigureOut">
              <a:rPr lang="es-MX" smtClean="0"/>
              <a:t>06/11/19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30A489F-09C8-487F-BDA5-0055C0D15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B5C63C9-9A38-4FA7-9861-FE9845F78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C5A30-FBF8-456C-A991-6DE6AE075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7117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7A9874-BCBD-480E-9046-86C4EE2EA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07CB7DA-0D2A-44A3-8087-31378D3E9E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CD714FD-01A0-4385-8009-F619966E25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C5E54D8-2229-47F5-961B-4BC21F0E6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8327A-1F6A-496A-8D67-97B9B5528BD1}" type="datetimeFigureOut">
              <a:rPr lang="es-MX" smtClean="0"/>
              <a:t>06/11/19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0F6E516-6742-4F78-AF3E-773432F17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3E1677C-B5FE-4FA5-84AB-254A55C6A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C5A30-FBF8-456C-A991-6DE6AE075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6988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94ED6BC-5068-4AB6-A09E-D0A4C08B6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05D0DF-6ECE-4339-9135-73CB2C629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C6D4E2-52AB-401E-B176-F2F125E88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8327A-1F6A-496A-8D67-97B9B5528BD1}" type="datetimeFigureOut">
              <a:rPr lang="es-MX" smtClean="0"/>
              <a:t>06/11/19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4870F6-84DF-47DD-ABC1-12D23715D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8F3DCA-14EA-40F3-99EF-C4E33C513B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C5A30-FBF8-456C-A991-6DE6AE0752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9952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file:///localhost/Users/jenett/Desktop/RED/Dulce/documentos%20clase%20doc/Macintosh%20HD:Users:jenett:Desktop:RED:Dulce:documentos%20clase%20doc:por%20que&#769;%20algunos%20estudiantes%20hacen%20intercambios%20y%20otros%20no.docx!OLE_LINK4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file:///localhost/Users/jenett/Desktop/RED/Dulce/documentos%20clase%20doc/Macintosh%20HD:Users:jenett:Desktop:RED:Dulce:documentos%20clase%20doc:por%20que&#769;%20algunos%20estudiantes%20hacen%20intercambios%20y%20otros%20no.docx!OLE_LINK5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chart" Target="../charts/chart3.xml"/><Relationship Id="rId4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9F42C2C3-CF62-324A-A5B5-DE1D67915C8C}"/>
              </a:ext>
            </a:extLst>
          </p:cNvPr>
          <p:cNvGrpSpPr/>
          <p:nvPr/>
        </p:nvGrpSpPr>
        <p:grpSpPr>
          <a:xfrm>
            <a:off x="-11875" y="0"/>
            <a:ext cx="3070270" cy="1682750"/>
            <a:chOff x="-11875" y="0"/>
            <a:chExt cx="3070270" cy="1682750"/>
          </a:xfrm>
        </p:grpSpPr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D2B134B0-E88D-DC47-97A4-93A761425E1D}"/>
                </a:ext>
              </a:extLst>
            </p:cNvPr>
            <p:cNvSpPr/>
            <p:nvPr/>
          </p:nvSpPr>
          <p:spPr>
            <a:xfrm>
              <a:off x="-11875" y="0"/>
              <a:ext cx="1909686" cy="168275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s-MX"/>
            </a:p>
          </p:txBody>
        </p:sp>
        <p:sp>
          <p:nvSpPr>
            <p:cNvPr id="6" name="Triángulo 5">
              <a:extLst>
                <a:ext uri="{FF2B5EF4-FFF2-40B4-BE49-F238E27FC236}">
                  <a16:creationId xmlns:a16="http://schemas.microsoft.com/office/drawing/2014/main" id="{9E8996C0-C286-2140-A5BC-EC73E8425EC9}"/>
                </a:ext>
              </a:extLst>
            </p:cNvPr>
            <p:cNvSpPr/>
            <p:nvPr/>
          </p:nvSpPr>
          <p:spPr>
            <a:xfrm>
              <a:off x="737226" y="0"/>
              <a:ext cx="2321169" cy="168275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4349EBE9-33D0-184E-ABDB-80C83478E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8379" y="208547"/>
            <a:ext cx="9208168" cy="2646947"/>
          </a:xfrm>
        </p:spPr>
        <p:txBody>
          <a:bodyPr>
            <a:normAutofit/>
          </a:bodyPr>
          <a:lstStyle/>
          <a:p>
            <a:pPr algn="ctr"/>
            <a:r>
              <a:rPr lang="es-MX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La movilidad estudiandil Internacional en México </a:t>
            </a:r>
          </a:p>
          <a:p>
            <a:pPr algn="ctr"/>
            <a:r>
              <a:rPr lang="es-MX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¿ampliando oportunidades o brechas?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40A084B9-5B6B-B949-BFD3-E32F19C0E0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94" t="27407" r="47363" b="60533"/>
          <a:stretch/>
        </p:blipFill>
        <p:spPr>
          <a:xfrm>
            <a:off x="-11875" y="6039191"/>
            <a:ext cx="4567496" cy="81880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7DC0BB1B-EEAE-AB47-AFC2-111F88EDFC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173" t="44915" r="13290" b="41656"/>
          <a:stretch/>
        </p:blipFill>
        <p:spPr>
          <a:xfrm>
            <a:off x="5725426" y="6039191"/>
            <a:ext cx="6466574" cy="818809"/>
          </a:xfrm>
          <a:prstGeom prst="rect">
            <a:avLst/>
          </a:prstGeom>
        </p:spPr>
      </p:pic>
      <p:sp>
        <p:nvSpPr>
          <p:cNvPr id="12" name="Marcador de texto 2">
            <a:extLst>
              <a:ext uri="{FF2B5EF4-FFF2-40B4-BE49-F238E27FC236}">
                <a16:creationId xmlns:a16="http://schemas.microsoft.com/office/drawing/2014/main" id="{D4C19BDD-35CD-A447-A5BF-2B7ED7701807}"/>
              </a:ext>
            </a:extLst>
          </p:cNvPr>
          <p:cNvSpPr txBox="1">
            <a:spLocks/>
          </p:cNvSpPr>
          <p:nvPr/>
        </p:nvSpPr>
        <p:spPr>
          <a:xfrm>
            <a:off x="821871" y="3705725"/>
            <a:ext cx="10515600" cy="205338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2800" dirty="0"/>
              <a:t>Magdalena Bustos Aguirre</a:t>
            </a:r>
          </a:p>
          <a:p>
            <a:pPr algn="ctr"/>
            <a:endParaRPr lang="es-MX" sz="1200" dirty="0"/>
          </a:p>
          <a:p>
            <a:pPr algn="ctr"/>
            <a:r>
              <a:rPr lang="es-MX" sz="2800" dirty="0">
                <a:solidFill>
                  <a:schemeClr val="tx2"/>
                </a:solidFill>
              </a:rPr>
              <a:t>Coordinadora de la Maestría en Educación Superior Internacional</a:t>
            </a:r>
          </a:p>
          <a:p>
            <a:pPr algn="ctr"/>
            <a:endParaRPr lang="es-MX" sz="900" dirty="0">
              <a:solidFill>
                <a:schemeClr val="tx2"/>
              </a:solidFill>
            </a:endParaRPr>
          </a:p>
          <a:p>
            <a:pPr algn="ctr"/>
            <a:r>
              <a:rPr lang="es-MX" sz="2800" dirty="0">
                <a:solidFill>
                  <a:schemeClr val="tx2"/>
                </a:solidFill>
              </a:rPr>
              <a:t>Universidad de Guadalajara</a:t>
            </a:r>
            <a:endParaRPr lang="es-MX" sz="2800" dirty="0">
              <a:solidFill>
                <a:schemeClr val="tx1"/>
              </a:solidFill>
            </a:endParaRPr>
          </a:p>
          <a:p>
            <a:pPr algn="ctr"/>
            <a:r>
              <a:rPr lang="es-MX" sz="2800" dirty="0">
                <a:solidFill>
                  <a:schemeClr val="tx1"/>
                </a:solidFill>
              </a:rPr>
              <a:t>magdalena.bustos@cucea.udg.mx</a:t>
            </a:r>
          </a:p>
        </p:txBody>
      </p:sp>
    </p:spTree>
    <p:extLst>
      <p:ext uri="{BB962C8B-B14F-4D97-AF65-F5344CB8AC3E}">
        <p14:creationId xmlns:p14="http://schemas.microsoft.com/office/powerpoint/2010/main" val="733148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7D50169A-DA87-9E40-B879-6F1EB0654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Promedio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451BF031-23C1-F94F-84BD-82180CB3DFC5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4120386"/>
              </p:ext>
            </p:extLst>
          </p:nvPr>
        </p:nvGraphicFramePr>
        <p:xfrm>
          <a:off x="1516774" y="2009017"/>
          <a:ext cx="9158452" cy="34092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Documento" r:id="rId3" imgW="5765800" imgH="2146300" progId="Word.Document.12">
                  <p:link updateAutomatic="1"/>
                </p:oleObj>
              </mc:Choice>
              <mc:Fallback>
                <p:oleObj name="Documento" r:id="rId3" imgW="5765800" imgH="2146300" progId="Word.Document.12">
                  <p:link updateAutomatic="1"/>
                  <p:pic>
                    <p:nvPicPr>
                      <p:cNvPr id="4" name="Objeto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16774" y="2009017"/>
                        <a:ext cx="9158452" cy="3409204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8253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redondeado 4">
            <a:extLst>
              <a:ext uri="{FF2B5EF4-FFF2-40B4-BE49-F238E27FC236}">
                <a16:creationId xmlns:a16="http://schemas.microsoft.com/office/drawing/2014/main" id="{8085D5BB-159A-B140-BF1D-6434345BB07A}"/>
              </a:ext>
            </a:extLst>
          </p:cNvPr>
          <p:cNvSpPr/>
          <p:nvPr/>
        </p:nvSpPr>
        <p:spPr>
          <a:xfrm>
            <a:off x="659731" y="2271200"/>
            <a:ext cx="3529263" cy="235819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8372CE51-DE43-6043-AEBE-702D6592E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70244"/>
            <a:ext cx="3172327" cy="1433756"/>
          </a:xfrm>
        </p:spPr>
        <p:txBody>
          <a:bodyPr/>
          <a:lstStyle/>
          <a:p>
            <a:pPr marL="0" indent="0" algn="ctr">
              <a:buNone/>
            </a:pPr>
            <a:r>
              <a:rPr lang="es-MX" dirty="0">
                <a:solidFill>
                  <a:schemeClr val="bg1"/>
                </a:solidFill>
              </a:rPr>
              <a:t>Experiencias positivas previas con lo “extranjero”</a:t>
            </a: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7D0EDFB4-B876-F14F-A550-42215F492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Capital de movilidad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932391A-2AD9-6D46-9145-DFECF84677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2298069"/>
              </p:ext>
            </p:extLst>
          </p:nvPr>
        </p:nvGraphicFramePr>
        <p:xfrm>
          <a:off x="4944979" y="2082370"/>
          <a:ext cx="6584700" cy="322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4053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8D5206A2-E0D9-3944-8221-0EDB2C2003A2}"/>
              </a:ext>
            </a:extLst>
          </p:cNvPr>
          <p:cNvSpPr/>
          <p:nvPr/>
        </p:nvSpPr>
        <p:spPr>
          <a:xfrm>
            <a:off x="-1" y="5823284"/>
            <a:ext cx="12304295" cy="10347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5" name="Objeto 4">
            <a:extLst>
              <a:ext uri="{FF2B5EF4-FFF2-40B4-BE49-F238E27FC236}">
                <a16:creationId xmlns:a16="http://schemas.microsoft.com/office/drawing/2014/main" id="{C86960A2-7578-9C43-8981-2653D2A326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3702788"/>
              </p:ext>
            </p:extLst>
          </p:nvPr>
        </p:nvGraphicFramePr>
        <p:xfrm>
          <a:off x="2069430" y="4356119"/>
          <a:ext cx="7488953" cy="2360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Documento" r:id="rId3" imgW="5791200" imgH="1905000" progId="Word.Document.12">
                  <p:link updateAutomatic="1"/>
                </p:oleObj>
              </mc:Choice>
              <mc:Fallback>
                <p:oleObj name="Documento" r:id="rId3" imgW="5791200" imgH="1905000" progId="Word.Document.12">
                  <p:link updateAutomatic="1"/>
                  <p:pic>
                    <p:nvPicPr>
                      <p:cNvPr id="6" name="Objeto 5">
                        <a:extLst>
                          <a:ext uri="{FF2B5EF4-FFF2-40B4-BE49-F238E27FC236}">
                            <a16:creationId xmlns:a16="http://schemas.microsoft.com/office/drawing/2014/main" id="{D3F51EE2-D98E-DF41-B177-5C770587D4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69430" y="4356119"/>
                        <a:ext cx="7488953" cy="236070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6C13ABF9-3052-8147-BBF5-A0DA776EFB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5955193"/>
              </p:ext>
            </p:extLst>
          </p:nvPr>
        </p:nvGraphicFramePr>
        <p:xfrm>
          <a:off x="2356832" y="513347"/>
          <a:ext cx="8567842" cy="3356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714737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57BC68B7-65F8-4141-AD60-A7C2A298AB0C}"/>
              </a:ext>
            </a:extLst>
          </p:cNvPr>
          <p:cNvSpPr/>
          <p:nvPr/>
        </p:nvSpPr>
        <p:spPr>
          <a:xfrm>
            <a:off x="-1" y="5823284"/>
            <a:ext cx="12304295" cy="10347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841" y="445335"/>
            <a:ext cx="5242784" cy="1325563"/>
          </a:xfrm>
        </p:spPr>
        <p:txBody>
          <a:bodyPr>
            <a:normAutofit/>
          </a:bodyPr>
          <a:lstStyle/>
          <a:p>
            <a:r>
              <a:rPr lang="es-MX" dirty="0"/>
              <a:t>Proyección</a:t>
            </a:r>
          </a:p>
        </p:txBody>
      </p:sp>
      <p:pic>
        <p:nvPicPr>
          <p:cNvPr id="4" name="Imagen 3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67"/>
          <a:stretch/>
        </p:blipFill>
        <p:spPr bwMode="auto">
          <a:xfrm>
            <a:off x="3763001" y="737285"/>
            <a:ext cx="8085950" cy="560335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734689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70F9C185-A92D-204A-AAB0-BA5005652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3600" dirty="0"/>
              <a:t>Diseñar una política de comunicación que incluya:</a:t>
            </a:r>
          </a:p>
          <a:p>
            <a:pPr lvl="1"/>
            <a:r>
              <a:rPr lang="es-MX" sz="3200" dirty="0"/>
              <a:t>Difusión al alumnado </a:t>
            </a:r>
          </a:p>
          <a:p>
            <a:pPr lvl="1"/>
            <a:r>
              <a:rPr lang="es-MX" sz="3200" dirty="0"/>
              <a:t>Colaboración con académicos. </a:t>
            </a:r>
          </a:p>
          <a:p>
            <a:r>
              <a:rPr lang="es-MX" sz="3600" dirty="0"/>
              <a:t>Implementar un programa de apoyos económicos para estudiantes sobresalientes</a:t>
            </a:r>
          </a:p>
          <a:p>
            <a:endParaRPr lang="es-MX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A1F89794-AB07-1845-8C9B-E6F4417E5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Implicaciones</a:t>
            </a:r>
          </a:p>
        </p:txBody>
      </p:sp>
    </p:spTree>
    <p:extLst>
      <p:ext uri="{BB962C8B-B14F-4D97-AF65-F5344CB8AC3E}">
        <p14:creationId xmlns:p14="http://schemas.microsoft.com/office/powerpoint/2010/main" val="1420390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80EBDD8-EBDE-474D-8B01-E3E9CE059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0421" y="2415122"/>
            <a:ext cx="6192253" cy="1500187"/>
          </a:xfrm>
        </p:spPr>
        <p:txBody>
          <a:bodyPr>
            <a:normAutofit/>
          </a:bodyPr>
          <a:lstStyle/>
          <a:p>
            <a:pPr algn="ctr"/>
            <a:r>
              <a:rPr lang="es-MX" sz="2800" dirty="0">
                <a:solidFill>
                  <a:schemeClr val="tx1"/>
                </a:solidFill>
              </a:rPr>
              <a:t>Dra. Magdalena Bustos Aguirre</a:t>
            </a:r>
          </a:p>
          <a:p>
            <a:pPr algn="ctr"/>
            <a:r>
              <a:rPr lang="es-MX" sz="2800" dirty="0">
                <a:solidFill>
                  <a:schemeClr val="tx1"/>
                </a:solidFill>
              </a:rPr>
              <a:t>Coordinadora</a:t>
            </a:r>
          </a:p>
          <a:p>
            <a:pPr algn="ctr"/>
            <a:r>
              <a:rPr lang="es-MX" sz="2800" dirty="0">
                <a:solidFill>
                  <a:schemeClr val="tx1"/>
                </a:solidFill>
              </a:rPr>
              <a:t>magdalena.bustos@cucea.udg.mx</a:t>
            </a:r>
          </a:p>
        </p:txBody>
      </p:sp>
      <p:sp>
        <p:nvSpPr>
          <p:cNvPr id="6" name="Triángulo 5">
            <a:extLst>
              <a:ext uri="{FF2B5EF4-FFF2-40B4-BE49-F238E27FC236}">
                <a16:creationId xmlns:a16="http://schemas.microsoft.com/office/drawing/2014/main" id="{9E8996C0-C286-2140-A5BC-EC73E8425EC9}"/>
              </a:ext>
            </a:extLst>
          </p:cNvPr>
          <p:cNvSpPr/>
          <p:nvPr/>
        </p:nvSpPr>
        <p:spPr>
          <a:xfrm>
            <a:off x="5352757" y="0"/>
            <a:ext cx="2321169" cy="168275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DC0BB1B-EEAE-AB47-AFC2-111F88EDFC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173" t="44915" r="13290" b="41656"/>
          <a:stretch/>
        </p:blipFill>
        <p:spPr>
          <a:xfrm>
            <a:off x="160421" y="55841"/>
            <a:ext cx="10366477" cy="1312622"/>
          </a:xfrm>
          <a:prstGeom prst="rect">
            <a:avLst/>
          </a:prstGeom>
        </p:spPr>
      </p:pic>
      <p:grpSp>
        <p:nvGrpSpPr>
          <p:cNvPr id="14" name="Grupo 13">
            <a:extLst>
              <a:ext uri="{FF2B5EF4-FFF2-40B4-BE49-F238E27FC236}">
                <a16:creationId xmlns:a16="http://schemas.microsoft.com/office/drawing/2014/main" id="{F747F11A-F51C-0B46-A6EE-DCDBF08AAB8E}"/>
              </a:ext>
            </a:extLst>
          </p:cNvPr>
          <p:cNvGrpSpPr/>
          <p:nvPr/>
        </p:nvGrpSpPr>
        <p:grpSpPr>
          <a:xfrm>
            <a:off x="0" y="6071481"/>
            <a:ext cx="12179300" cy="990500"/>
            <a:chOff x="0" y="6071481"/>
            <a:chExt cx="12179300" cy="990500"/>
          </a:xfrm>
        </p:grpSpPr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78566D19-CD0A-524C-9E12-3968D04E2501}"/>
                </a:ext>
              </a:extLst>
            </p:cNvPr>
            <p:cNvSpPr/>
            <p:nvPr/>
          </p:nvSpPr>
          <p:spPr>
            <a:xfrm>
              <a:off x="4498764" y="6089923"/>
              <a:ext cx="7680536" cy="761783"/>
            </a:xfrm>
            <a:prstGeom prst="rect">
              <a:avLst/>
            </a:prstGeom>
            <a:solidFill>
              <a:srgbClr val="7ABD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s-MX"/>
            </a:p>
          </p:txBody>
        </p:sp>
        <p:sp>
          <p:nvSpPr>
            <p:cNvPr id="7" name="Triángulo 6">
              <a:extLst>
                <a:ext uri="{FF2B5EF4-FFF2-40B4-BE49-F238E27FC236}">
                  <a16:creationId xmlns:a16="http://schemas.microsoft.com/office/drawing/2014/main" id="{B3FE8E17-B69D-BE4F-A02B-1A46FB932CC9}"/>
                </a:ext>
              </a:extLst>
            </p:cNvPr>
            <p:cNvSpPr/>
            <p:nvPr/>
          </p:nvSpPr>
          <p:spPr>
            <a:xfrm rot="10800000">
              <a:off x="3362173" y="6071481"/>
              <a:ext cx="1990583" cy="990500"/>
            </a:xfrm>
            <a:prstGeom prst="triangle">
              <a:avLst>
                <a:gd name="adj" fmla="val 3728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40A084B9-5B6B-B949-BFD3-E32F19C0E07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194" t="27407" r="47363" b="60533"/>
            <a:stretch/>
          </p:blipFill>
          <p:spPr>
            <a:xfrm>
              <a:off x="0" y="6071481"/>
              <a:ext cx="4521147" cy="780225"/>
            </a:xfrm>
            <a:prstGeom prst="rect">
              <a:avLst/>
            </a:prstGeom>
          </p:spPr>
        </p:pic>
      </p:grpSp>
      <p:pic>
        <p:nvPicPr>
          <p:cNvPr id="9" name="Imagen 8">
            <a:extLst>
              <a:ext uri="{FF2B5EF4-FFF2-40B4-BE49-F238E27FC236}">
                <a16:creationId xmlns:a16="http://schemas.microsoft.com/office/drawing/2014/main" id="{DC35ACBF-2423-A04B-BE80-5D7C60E344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7315" y="2356877"/>
            <a:ext cx="1318203" cy="1318203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13DF3D99-3EC4-A644-9599-7FB2498E9E11}"/>
              </a:ext>
            </a:extLst>
          </p:cNvPr>
          <p:cNvSpPr txBox="1"/>
          <p:nvPr/>
        </p:nvSpPr>
        <p:spPr>
          <a:xfrm>
            <a:off x="8645518" y="2746638"/>
            <a:ext cx="25212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200" dirty="0"/>
              <a:t>@MaestriaESI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5D644DE-17E7-EE4A-B320-258F9A2A6985}"/>
              </a:ext>
            </a:extLst>
          </p:cNvPr>
          <p:cNvSpPr txBox="1"/>
          <p:nvPr/>
        </p:nvSpPr>
        <p:spPr>
          <a:xfrm>
            <a:off x="8679950" y="4204259"/>
            <a:ext cx="24867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200" dirty="0"/>
              <a:t>@EsiMaestria</a:t>
            </a: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DF77CEE3-85B3-B449-B9FC-D42E2115800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3303" y="3835538"/>
            <a:ext cx="1322215" cy="1322215"/>
          </a:xfrm>
          <a:prstGeom prst="rect">
            <a:avLst/>
          </a:prstGeom>
        </p:spPr>
      </p:pic>
      <p:sp>
        <p:nvSpPr>
          <p:cNvPr id="17" name="Rectángulo redondeado 16">
            <a:extLst>
              <a:ext uri="{FF2B5EF4-FFF2-40B4-BE49-F238E27FC236}">
                <a16:creationId xmlns:a16="http://schemas.microsoft.com/office/drawing/2014/main" id="{71223329-40DD-CD43-90ED-1539D2BCD1EF}"/>
              </a:ext>
            </a:extLst>
          </p:cNvPr>
          <p:cNvSpPr/>
          <p:nvPr/>
        </p:nvSpPr>
        <p:spPr>
          <a:xfrm>
            <a:off x="160421" y="4287260"/>
            <a:ext cx="6192253" cy="87049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2B67403-3EBD-D94C-B118-0CB70C0BE868}"/>
              </a:ext>
            </a:extLst>
          </p:cNvPr>
          <p:cNvSpPr txBox="1"/>
          <p:nvPr/>
        </p:nvSpPr>
        <p:spPr>
          <a:xfrm>
            <a:off x="464104" y="4287260"/>
            <a:ext cx="55732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/>
              <a:t>http://mesi.cucea.udg.mx</a:t>
            </a:r>
          </a:p>
        </p:txBody>
      </p:sp>
    </p:spTree>
    <p:extLst>
      <p:ext uri="{BB962C8B-B14F-4D97-AF65-F5344CB8AC3E}">
        <p14:creationId xmlns:p14="http://schemas.microsoft.com/office/powerpoint/2010/main" val="3326149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29A9A280-EEB3-4F43-9418-1CDC33F8D96B}"/>
              </a:ext>
            </a:extLst>
          </p:cNvPr>
          <p:cNvSpPr/>
          <p:nvPr/>
        </p:nvSpPr>
        <p:spPr>
          <a:xfrm>
            <a:off x="0" y="0"/>
            <a:ext cx="298626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5B89F8E-D6BF-834C-9FCB-A71DE355CA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5135" y="640082"/>
            <a:ext cx="5152571" cy="2387600"/>
          </a:xfrm>
        </p:spPr>
        <p:txBody>
          <a:bodyPr>
            <a:normAutofit fontScale="90000"/>
          </a:bodyPr>
          <a:lstStyle/>
          <a:p>
            <a:r>
              <a:rPr lang="es-MX" dirty="0"/>
              <a:t>¿Qué es la movilidad estudiantil?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945FF3-D961-1E4D-903E-71801B533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4343" y="3703639"/>
            <a:ext cx="4373363" cy="1655762"/>
          </a:xfrm>
        </p:spPr>
        <p:txBody>
          <a:bodyPr>
            <a:normAutofit/>
          </a:bodyPr>
          <a:lstStyle/>
          <a:p>
            <a:r>
              <a:rPr lang="es-MX" sz="4000" dirty="0"/>
              <a:t>término polivalente y agrupador</a:t>
            </a:r>
          </a:p>
        </p:txBody>
      </p:sp>
      <p:pic>
        <p:nvPicPr>
          <p:cNvPr id="4" name="Imagen 3" descr="Imagen que contiene persona, exterior&#10;&#10;Descripción generada con confianza muy alta">
            <a:extLst>
              <a:ext uri="{FF2B5EF4-FFF2-40B4-BE49-F238E27FC236}">
                <a16:creationId xmlns:a16="http://schemas.microsoft.com/office/drawing/2014/main" id="{03C4120C-64A6-4A43-AEA8-7EA99DC4A07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27" r="15038" b="1"/>
          <a:stretch/>
        </p:blipFill>
        <p:spPr>
          <a:xfrm>
            <a:off x="6090613" y="0"/>
            <a:ext cx="6715238" cy="685800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064468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0684" y="178124"/>
            <a:ext cx="10515600" cy="1325563"/>
          </a:xfrm>
        </p:spPr>
        <p:txBody>
          <a:bodyPr/>
          <a:lstStyle/>
          <a:p>
            <a:r>
              <a:rPr lang="es-MX" dirty="0"/>
              <a:t>Hacia una definición…</a:t>
            </a:r>
          </a:p>
        </p:txBody>
      </p:sp>
      <p:sp>
        <p:nvSpPr>
          <p:cNvPr id="7" name="Marcador de contenido 6"/>
          <p:cNvSpPr>
            <a:spLocks noGrp="1"/>
          </p:cNvSpPr>
          <p:nvPr>
            <p:ph idx="1"/>
          </p:nvPr>
        </p:nvSpPr>
        <p:spPr>
          <a:xfrm>
            <a:off x="1779527" y="1371346"/>
            <a:ext cx="9192986" cy="361013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3200" dirty="0"/>
              <a:t>Un estudiante de movilidad es alguien que ha </a:t>
            </a:r>
            <a:r>
              <a:rPr lang="es-MX" sz="3200" dirty="0">
                <a:solidFill>
                  <a:srgbClr val="C00000"/>
                </a:solidFill>
              </a:rPr>
              <a:t>cruzado las fronteras </a:t>
            </a:r>
            <a:r>
              <a:rPr lang="es-MX" sz="3200" dirty="0"/>
              <a:t>de un país con el </a:t>
            </a:r>
            <a:r>
              <a:rPr lang="es-MX" sz="3200" dirty="0">
                <a:solidFill>
                  <a:srgbClr val="C00000"/>
                </a:solidFill>
              </a:rPr>
              <a:t>propósito expreso de estudiar o realizar actividades relacionadas con el estudio</a:t>
            </a:r>
            <a:r>
              <a:rPr lang="es-MX" sz="3200" dirty="0"/>
              <a:t>, durante </a:t>
            </a:r>
            <a:r>
              <a:rPr lang="es-MX" sz="3200" dirty="0">
                <a:solidFill>
                  <a:srgbClr val="C00000"/>
                </a:solidFill>
              </a:rPr>
              <a:t>al menos una unidad o periodo académico</a:t>
            </a:r>
            <a:r>
              <a:rPr lang="es-MX" sz="3200" dirty="0"/>
              <a:t>, en el país al que se ha trasladado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9B9BE8F-B7CB-1148-83C2-EDF8560F26CB}"/>
              </a:ext>
            </a:extLst>
          </p:cNvPr>
          <p:cNvSpPr/>
          <p:nvPr/>
        </p:nvSpPr>
        <p:spPr>
          <a:xfrm>
            <a:off x="8064960" y="4058883"/>
            <a:ext cx="31302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dirty="0"/>
              <a:t>(Kelo, Teichler y Wätcher, 2006)</a:t>
            </a:r>
            <a:endParaRPr lang="es-MX" sz="1600" i="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EB09C7D3-2EEB-EC4B-81F3-7261BE650D5D}"/>
              </a:ext>
            </a:extLst>
          </p:cNvPr>
          <p:cNvSpPr/>
          <p:nvPr/>
        </p:nvSpPr>
        <p:spPr>
          <a:xfrm>
            <a:off x="2010228" y="4981485"/>
            <a:ext cx="81715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dirty="0">
                <a:sym typeface="Wingdings" panose="05000000000000000000" pitchFamily="2" charset="2"/>
              </a:rPr>
              <a:t>Teichler (2012) propone dos criterios adicionales: </a:t>
            </a:r>
          </a:p>
          <a:p>
            <a:pPr algn="ctr"/>
            <a:r>
              <a:rPr lang="es-MX" sz="2000" dirty="0">
                <a:sym typeface="Wingdings" panose="05000000000000000000" pitchFamily="2" charset="2"/>
              </a:rPr>
              <a:t> Estudios previos y país de residencia</a:t>
            </a:r>
          </a:p>
        </p:txBody>
      </p:sp>
    </p:spTree>
    <p:extLst>
      <p:ext uri="{BB962C8B-B14F-4D97-AF65-F5344CB8AC3E}">
        <p14:creationId xmlns:p14="http://schemas.microsoft.com/office/powerpoint/2010/main" val="2950925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B7C497D2-BD6F-3743-85C0-A84F86ED86C3}"/>
              </a:ext>
            </a:extLst>
          </p:cNvPr>
          <p:cNvSpPr/>
          <p:nvPr/>
        </p:nvSpPr>
        <p:spPr>
          <a:xfrm>
            <a:off x="0" y="6056438"/>
            <a:ext cx="12192000" cy="8015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MX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Determinantes e impactos de la Movilidad</a:t>
            </a:r>
          </a:p>
        </p:txBody>
      </p:sp>
      <p:grpSp>
        <p:nvGrpSpPr>
          <p:cNvPr id="19" name="Grupo 18"/>
          <p:cNvGrpSpPr/>
          <p:nvPr/>
        </p:nvGrpSpPr>
        <p:grpSpPr>
          <a:xfrm>
            <a:off x="1723506" y="1778925"/>
            <a:ext cx="8811491" cy="4610039"/>
            <a:chOff x="2693618" y="1597024"/>
            <a:chExt cx="8755432" cy="4734201"/>
          </a:xfrm>
        </p:grpSpPr>
        <p:sp>
          <p:nvSpPr>
            <p:cNvPr id="4" name="Rectángulo 3"/>
            <p:cNvSpPr/>
            <p:nvPr/>
          </p:nvSpPr>
          <p:spPr>
            <a:xfrm>
              <a:off x="2693618" y="1597024"/>
              <a:ext cx="3270147" cy="4734201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s-MX" b="1" dirty="0"/>
                <a:t>Determinantes</a:t>
              </a:r>
              <a:endParaRPr lang="es-MX" sz="1350" b="1" dirty="0"/>
            </a:p>
          </p:txBody>
        </p:sp>
        <p:sp>
          <p:nvSpPr>
            <p:cNvPr id="5" name="Rectángulo 4"/>
            <p:cNvSpPr/>
            <p:nvPr/>
          </p:nvSpPr>
          <p:spPr>
            <a:xfrm>
              <a:off x="2952750" y="2064927"/>
              <a:ext cx="2696308" cy="214906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dirty="0">
                  <a:solidFill>
                    <a:schemeClr val="tx1"/>
                  </a:solidFill>
                </a:rPr>
                <a:t>A nivel individual:</a:t>
              </a:r>
            </a:p>
            <a:p>
              <a:pPr algn="ctr"/>
              <a:r>
                <a:rPr lang="es-MX" sz="2000" b="1" dirty="0">
                  <a:solidFill>
                    <a:schemeClr val="tx1"/>
                  </a:solidFill>
                </a:rPr>
                <a:t>Estatus socio-económico</a:t>
              </a:r>
            </a:p>
            <a:p>
              <a:pPr algn="ctr"/>
              <a:r>
                <a:rPr lang="es-MX" sz="2000" b="1" dirty="0">
                  <a:solidFill>
                    <a:schemeClr val="tx1"/>
                  </a:solidFill>
                </a:rPr>
                <a:t>Exposición internacional</a:t>
              </a:r>
            </a:p>
            <a:p>
              <a:pPr algn="ctr"/>
              <a:r>
                <a:rPr lang="es-MX" sz="2000" b="1" dirty="0">
                  <a:solidFill>
                    <a:schemeClr val="tx1"/>
                  </a:solidFill>
                </a:rPr>
                <a:t>Manejo de idiomas</a:t>
              </a:r>
            </a:p>
            <a:p>
              <a:pPr algn="ctr"/>
              <a:r>
                <a:rPr lang="es-MX" sz="2000" b="1" dirty="0">
                  <a:solidFill>
                    <a:schemeClr val="tx1"/>
                  </a:solidFill>
                </a:rPr>
                <a:t>Motivaciones</a:t>
              </a:r>
            </a:p>
          </p:txBody>
        </p:sp>
        <p:sp>
          <p:nvSpPr>
            <p:cNvPr id="6" name="Rectángulo 5"/>
            <p:cNvSpPr/>
            <p:nvPr/>
          </p:nvSpPr>
          <p:spPr>
            <a:xfrm>
              <a:off x="2952750" y="4299940"/>
              <a:ext cx="2696308" cy="1828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dirty="0">
                  <a:solidFill>
                    <a:schemeClr val="tx1"/>
                  </a:solidFill>
                </a:rPr>
                <a:t>Externos al individuo:</a:t>
              </a:r>
            </a:p>
            <a:p>
              <a:pPr algn="ctr"/>
              <a:r>
                <a:rPr lang="es-MX" sz="2000" b="1" dirty="0">
                  <a:solidFill>
                    <a:schemeClr val="tx1"/>
                  </a:solidFill>
                </a:rPr>
                <a:t>Organización de los programas de movilidad</a:t>
              </a:r>
            </a:p>
            <a:p>
              <a:pPr algn="ctr"/>
              <a:r>
                <a:rPr lang="es-MX" sz="2000" b="1" dirty="0">
                  <a:solidFill>
                    <a:schemeClr val="tx1"/>
                  </a:solidFill>
                </a:rPr>
                <a:t>Incentivos y obstáculos</a:t>
              </a:r>
            </a:p>
          </p:txBody>
        </p:sp>
        <p:sp>
          <p:nvSpPr>
            <p:cNvPr id="7" name="Rectángulo redondeado 6"/>
            <p:cNvSpPr/>
            <p:nvPr/>
          </p:nvSpPr>
          <p:spPr>
            <a:xfrm>
              <a:off x="6145122" y="2233246"/>
              <a:ext cx="1809750" cy="3895494"/>
            </a:xfrm>
            <a:prstGeom prst="round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2000" b="1" dirty="0"/>
                <a:t>Movilidad:</a:t>
              </a:r>
            </a:p>
            <a:p>
              <a:pPr algn="ctr"/>
              <a:r>
                <a:rPr lang="es-MX" sz="2000" b="1" dirty="0"/>
                <a:t>Para créditos</a:t>
              </a:r>
            </a:p>
            <a:p>
              <a:pPr algn="ctr"/>
              <a:r>
                <a:rPr lang="es-MX" sz="2000" b="1" dirty="0"/>
                <a:t>o</a:t>
              </a:r>
            </a:p>
            <a:p>
              <a:pPr algn="ctr"/>
              <a:r>
                <a:rPr lang="es-MX" sz="2000" b="1" dirty="0"/>
                <a:t>Para grado</a:t>
              </a:r>
            </a:p>
          </p:txBody>
        </p:sp>
        <p:sp>
          <p:nvSpPr>
            <p:cNvPr id="8" name="Rectángulo 7"/>
            <p:cNvSpPr/>
            <p:nvPr/>
          </p:nvSpPr>
          <p:spPr>
            <a:xfrm>
              <a:off x="8136229" y="1597024"/>
              <a:ext cx="3312821" cy="4734201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s-MX" b="1" dirty="0"/>
                <a:t>Impactos</a:t>
              </a:r>
            </a:p>
          </p:txBody>
        </p:sp>
        <p:sp>
          <p:nvSpPr>
            <p:cNvPr id="9" name="Rectángulo 8"/>
            <p:cNvSpPr/>
            <p:nvPr/>
          </p:nvSpPr>
          <p:spPr>
            <a:xfrm>
              <a:off x="8376902" y="2095500"/>
              <a:ext cx="2881648" cy="24330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2000" dirty="0">
                  <a:solidFill>
                    <a:schemeClr val="tx1"/>
                  </a:solidFill>
                </a:rPr>
                <a:t>A nivel individual:</a:t>
              </a:r>
            </a:p>
            <a:p>
              <a:pPr algn="ctr"/>
              <a:r>
                <a:rPr lang="es-MX" sz="2000" dirty="0">
                  <a:solidFill>
                    <a:schemeClr val="tx1"/>
                  </a:solidFill>
                </a:rPr>
                <a:t>Personal/cultural/social</a:t>
              </a:r>
            </a:p>
            <a:p>
              <a:pPr algn="ctr"/>
              <a:r>
                <a:rPr lang="es-MX" sz="2000" dirty="0">
                  <a:solidFill>
                    <a:schemeClr val="tx1"/>
                  </a:solidFill>
                </a:rPr>
                <a:t>Mercado laboral</a:t>
              </a:r>
            </a:p>
            <a:p>
              <a:pPr algn="ctr"/>
              <a:r>
                <a:rPr lang="es-MX" sz="2000" dirty="0">
                  <a:solidFill>
                    <a:schemeClr val="tx1"/>
                  </a:solidFill>
                </a:rPr>
                <a:t>Ciudadanía global/regional</a:t>
              </a:r>
            </a:p>
          </p:txBody>
        </p:sp>
        <p:sp>
          <p:nvSpPr>
            <p:cNvPr id="10" name="Rectángulo 9"/>
            <p:cNvSpPr/>
            <p:nvPr/>
          </p:nvSpPr>
          <p:spPr>
            <a:xfrm>
              <a:off x="8376902" y="4713680"/>
              <a:ext cx="2881648" cy="148345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2000" dirty="0">
                  <a:solidFill>
                    <a:schemeClr val="tx1"/>
                  </a:solidFill>
                </a:rPr>
                <a:t>Otros niveles:</a:t>
              </a:r>
            </a:p>
            <a:p>
              <a:pPr algn="ctr"/>
              <a:r>
                <a:rPr lang="es-MX" sz="2000" dirty="0">
                  <a:solidFill>
                    <a:schemeClr val="tx1"/>
                  </a:solidFill>
                </a:rPr>
                <a:t>Institucional</a:t>
              </a:r>
            </a:p>
            <a:p>
              <a:pPr algn="ctr"/>
              <a:r>
                <a:rPr lang="es-MX" sz="2000" dirty="0">
                  <a:solidFill>
                    <a:schemeClr val="tx1"/>
                  </a:solidFill>
                </a:rPr>
                <a:t>Nacional</a:t>
              </a:r>
            </a:p>
            <a:p>
              <a:pPr algn="ctr"/>
              <a:r>
                <a:rPr lang="es-MX" sz="2000" dirty="0">
                  <a:solidFill>
                    <a:schemeClr val="tx1"/>
                  </a:solidFill>
                </a:rPr>
                <a:t>Sociedad</a:t>
              </a:r>
            </a:p>
          </p:txBody>
        </p:sp>
      </p:grpSp>
      <p:sp>
        <p:nvSpPr>
          <p:cNvPr id="15" name="CuadroTexto 14"/>
          <p:cNvSpPr txBox="1"/>
          <p:nvPr/>
        </p:nvSpPr>
        <p:spPr>
          <a:xfrm>
            <a:off x="7443178" y="6557918"/>
            <a:ext cx="304596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350" dirty="0"/>
              <a:t>Fuente: adaptación de Rodrigues, 2012</a:t>
            </a:r>
          </a:p>
        </p:txBody>
      </p:sp>
    </p:spTree>
    <p:extLst>
      <p:ext uri="{BB962C8B-B14F-4D97-AF65-F5344CB8AC3E}">
        <p14:creationId xmlns:p14="http://schemas.microsoft.com/office/powerpoint/2010/main" val="531245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123464-83AC-394F-8927-7B05F8F2C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Tipos de movilidad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D1BE42-F711-5845-BC91-30C8F87C2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9789" y="1567856"/>
            <a:ext cx="10072422" cy="4351338"/>
          </a:xfrm>
        </p:spPr>
        <p:txBody>
          <a:bodyPr>
            <a:normAutofit/>
          </a:bodyPr>
          <a:lstStyle/>
          <a:p>
            <a:pPr marL="533400" indent="-533400">
              <a:lnSpc>
                <a:spcPct val="100000"/>
              </a:lnSpc>
              <a:buClr>
                <a:srgbClr val="C00000"/>
              </a:buClr>
              <a:buSzPct val="125000"/>
              <a:buFont typeface="Arial Unicode MS" panose="020B0604020202020204" pitchFamily="34" charset="-128"/>
              <a:buChar char="⌾"/>
            </a:pPr>
            <a:r>
              <a:rPr lang="es-MX" sz="3200" dirty="0"/>
              <a:t>De grado</a:t>
            </a:r>
          </a:p>
          <a:p>
            <a:pPr marL="977900" lvl="1" indent="-533400">
              <a:lnSpc>
                <a:spcPct val="100000"/>
              </a:lnSpc>
              <a:buClr>
                <a:srgbClr val="C00000"/>
              </a:buClr>
              <a:buSzPct val="125000"/>
              <a:buFont typeface="Arial Unicode MS" panose="020B0604020202020204" pitchFamily="34" charset="-128"/>
              <a:buChar char="⌾"/>
            </a:pPr>
            <a:r>
              <a:rPr lang="es-MX" sz="2800" dirty="0"/>
              <a:t>Licenciatura, maestría doctorado</a:t>
            </a:r>
          </a:p>
          <a:p>
            <a:pPr marL="977900" lvl="1" indent="-533400">
              <a:lnSpc>
                <a:spcPct val="100000"/>
              </a:lnSpc>
              <a:buClr>
                <a:srgbClr val="C00000"/>
              </a:buClr>
              <a:buSzPct val="125000"/>
              <a:buFont typeface="Arial Unicode MS" panose="020B0604020202020204" pitchFamily="34" charset="-128"/>
              <a:buChar char="⌾"/>
            </a:pPr>
            <a:endParaRPr lang="es-MX" sz="2800" dirty="0"/>
          </a:p>
          <a:p>
            <a:pPr marL="533400" indent="-533400">
              <a:lnSpc>
                <a:spcPct val="100000"/>
              </a:lnSpc>
              <a:buClr>
                <a:srgbClr val="C00000"/>
              </a:buClr>
              <a:buSzPct val="125000"/>
              <a:buFont typeface="Arial Unicode MS" panose="020B0604020202020204" pitchFamily="34" charset="-128"/>
              <a:buChar char="⌾"/>
            </a:pPr>
            <a:r>
              <a:rPr lang="es-MX" sz="3200" dirty="0"/>
              <a:t>Corta o para créditos</a:t>
            </a:r>
          </a:p>
          <a:p>
            <a:pPr marL="977900" lvl="1" indent="-533400">
              <a:lnSpc>
                <a:spcPct val="100000"/>
              </a:lnSpc>
              <a:buClr>
                <a:srgbClr val="C00000"/>
              </a:buClr>
              <a:buSzPct val="125000"/>
              <a:buFont typeface="Arial Unicode MS" panose="020B0604020202020204" pitchFamily="34" charset="-128"/>
              <a:buChar char="⌾"/>
            </a:pPr>
            <a:r>
              <a:rPr lang="es-MX" sz="2800" dirty="0"/>
              <a:t>Programas en colaboración en el extranjero</a:t>
            </a:r>
          </a:p>
          <a:p>
            <a:pPr marL="977900" lvl="1" indent="-533400">
              <a:lnSpc>
                <a:spcPct val="100000"/>
              </a:lnSpc>
              <a:buClr>
                <a:srgbClr val="C00000"/>
              </a:buClr>
              <a:buSzPct val="125000"/>
              <a:buFont typeface="Arial Unicode MS" panose="020B0604020202020204" pitchFamily="34" charset="-128"/>
              <a:buChar char="⌾"/>
            </a:pPr>
            <a:r>
              <a:rPr lang="es-MX" sz="2800" dirty="0"/>
              <a:t>Estancias de investigación y trabajo de campo</a:t>
            </a:r>
          </a:p>
          <a:p>
            <a:pPr marL="977900" lvl="1" indent="-533400">
              <a:lnSpc>
                <a:spcPct val="100000"/>
              </a:lnSpc>
              <a:buClr>
                <a:srgbClr val="C00000"/>
              </a:buClr>
              <a:buSzPct val="125000"/>
              <a:buFont typeface="Arial Unicode MS" panose="020B0604020202020204" pitchFamily="34" charset="-128"/>
              <a:buChar char="⌾"/>
            </a:pPr>
            <a:r>
              <a:rPr lang="es-MX" sz="2800" dirty="0"/>
              <a:t>Prácticas profesionales y otras experiencias laborales</a:t>
            </a:r>
          </a:p>
          <a:p>
            <a:pPr marL="977900" lvl="1" indent="-533400">
              <a:lnSpc>
                <a:spcPct val="100000"/>
              </a:lnSpc>
              <a:buClr>
                <a:srgbClr val="C00000"/>
              </a:buClr>
              <a:buSzPct val="125000"/>
              <a:buFont typeface="Arial Unicode MS" panose="020B0604020202020204" pitchFamily="34" charset="-128"/>
              <a:buChar char="⌾"/>
            </a:pPr>
            <a:r>
              <a:rPr lang="es-MX" sz="2800" dirty="0"/>
              <a:t>Viajes de estudio, talleres, cursos cortos, etc.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6A0121BD-082B-3C40-9574-80804C9FD043}"/>
              </a:ext>
            </a:extLst>
          </p:cNvPr>
          <p:cNvSpPr/>
          <p:nvPr/>
        </p:nvSpPr>
        <p:spPr>
          <a:xfrm>
            <a:off x="9295746" y="5581134"/>
            <a:ext cx="15543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dirty="0"/>
              <a:t>(Knight, 2012) </a:t>
            </a:r>
          </a:p>
        </p:txBody>
      </p:sp>
      <p:sp>
        <p:nvSpPr>
          <p:cNvPr id="5" name="Flecha izquierda 4">
            <a:extLst>
              <a:ext uri="{FF2B5EF4-FFF2-40B4-BE49-F238E27FC236}">
                <a16:creationId xmlns:a16="http://schemas.microsoft.com/office/drawing/2014/main" id="{29A0673B-D0F9-5442-B671-516369597CD9}"/>
              </a:ext>
            </a:extLst>
          </p:cNvPr>
          <p:cNvSpPr/>
          <p:nvPr/>
        </p:nvSpPr>
        <p:spPr>
          <a:xfrm>
            <a:off x="5807242" y="2951957"/>
            <a:ext cx="2791326" cy="914400"/>
          </a:xfrm>
          <a:prstGeom prst="lef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525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Proyecto de investigación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11605" y="1715565"/>
            <a:ext cx="10968789" cy="294466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MX" dirty="0"/>
          </a:p>
          <a:p>
            <a:r>
              <a:rPr lang="es-MX" sz="3200" i="1" dirty="0">
                <a:solidFill>
                  <a:schemeClr val="accent1">
                    <a:lumMod val="50000"/>
                  </a:schemeClr>
                </a:solidFill>
              </a:rPr>
              <a:t>He realizado una movilidad</a:t>
            </a:r>
            <a:r>
              <a:rPr lang="es-MX" sz="3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MX" sz="3200" b="1" dirty="0">
                <a:solidFill>
                  <a:srgbClr val="C00000"/>
                </a:solidFill>
              </a:rPr>
              <a:t>64 </a:t>
            </a:r>
          </a:p>
          <a:p>
            <a:r>
              <a:rPr lang="es-MX" sz="3200" i="1" dirty="0">
                <a:solidFill>
                  <a:schemeClr val="accent1">
                    <a:lumMod val="50000"/>
                  </a:schemeClr>
                </a:solidFill>
              </a:rPr>
              <a:t>Intenté realizar una movilidad pero no concluí el trámite</a:t>
            </a:r>
            <a:r>
              <a:rPr lang="es-MX" sz="3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MX" sz="3200" b="1" dirty="0">
                <a:solidFill>
                  <a:srgbClr val="C00000"/>
                </a:solidFill>
              </a:rPr>
              <a:t>35 </a:t>
            </a:r>
          </a:p>
          <a:p>
            <a:r>
              <a:rPr lang="es-MX" sz="3200" i="1" dirty="0">
                <a:solidFill>
                  <a:schemeClr val="accent1">
                    <a:lumMod val="50000"/>
                  </a:schemeClr>
                </a:solidFill>
              </a:rPr>
              <a:t>Ninguna de las anteriores</a:t>
            </a:r>
            <a:r>
              <a:rPr lang="es-MX" sz="3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MX" sz="3200" b="1" dirty="0">
                <a:solidFill>
                  <a:srgbClr val="C00000"/>
                </a:solidFill>
              </a:rPr>
              <a:t>317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877599DA-34C4-B443-B4AA-39A563CDBCDD}"/>
              </a:ext>
            </a:extLst>
          </p:cNvPr>
          <p:cNvSpPr/>
          <p:nvPr/>
        </p:nvSpPr>
        <p:spPr>
          <a:xfrm>
            <a:off x="8967537" y="905074"/>
            <a:ext cx="1732547" cy="157212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61FB3FA-50C8-C14A-B1AD-3382952D1A09}"/>
              </a:ext>
            </a:extLst>
          </p:cNvPr>
          <p:cNvSpPr txBox="1"/>
          <p:nvPr/>
        </p:nvSpPr>
        <p:spPr>
          <a:xfrm>
            <a:off x="9390419" y="1378443"/>
            <a:ext cx="886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b="1" dirty="0">
                <a:solidFill>
                  <a:schemeClr val="bg1"/>
                </a:solidFill>
              </a:rPr>
              <a:t>416</a:t>
            </a:r>
          </a:p>
        </p:txBody>
      </p:sp>
    </p:spTree>
    <p:extLst>
      <p:ext uri="{BB962C8B-B14F-4D97-AF65-F5344CB8AC3E}">
        <p14:creationId xmlns:p14="http://schemas.microsoft.com/office/powerpoint/2010/main" val="3350895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8C78517E-7893-4349-AF16-216B1573B5DA}"/>
              </a:ext>
            </a:extLst>
          </p:cNvPr>
          <p:cNvSpPr/>
          <p:nvPr/>
        </p:nvSpPr>
        <p:spPr>
          <a:xfrm>
            <a:off x="-1" y="5823284"/>
            <a:ext cx="12304295" cy="10347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527" y="1928299"/>
            <a:ext cx="4413557" cy="2438400"/>
          </a:xfrm>
        </p:spPr>
        <p:txBody>
          <a:bodyPr>
            <a:normAutofit/>
          </a:bodyPr>
          <a:lstStyle/>
          <a:p>
            <a:r>
              <a:rPr lang="es-MX" dirty="0"/>
              <a:t>Elementos que inciden en la movilidad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131846"/>
              </p:ext>
            </p:extLst>
          </p:nvPr>
        </p:nvGraphicFramePr>
        <p:xfrm>
          <a:off x="4088759" y="471714"/>
          <a:ext cx="9194104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698D24D0-B620-664A-A45C-7C7728060B93}"/>
              </a:ext>
            </a:extLst>
          </p:cNvPr>
          <p:cNvSpPr txBox="1"/>
          <p:nvPr/>
        </p:nvSpPr>
        <p:spPr>
          <a:xfrm>
            <a:off x="143390" y="5921383"/>
            <a:ext cx="38019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/>
              <a:t>(Rodrigues, 2012; Macready &amp; Tucker, 2011; Doyle, et al., 2010; Di Pietro &amp; Page, 2008;</a:t>
            </a:r>
            <a:r>
              <a:rPr lang="es-ES" sz="1200" dirty="0"/>
              <a:t> </a:t>
            </a:r>
            <a:r>
              <a:rPr lang="es-MX" sz="1200" dirty="0"/>
              <a:t>Souto-Otero, et al., 2013; Salisbury, et al., 2009; European Comission, 2009)</a:t>
            </a:r>
          </a:p>
        </p:txBody>
      </p:sp>
    </p:spTree>
    <p:extLst>
      <p:ext uri="{BB962C8B-B14F-4D97-AF65-F5344CB8AC3E}">
        <p14:creationId xmlns:p14="http://schemas.microsoft.com/office/powerpoint/2010/main" val="3719473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Variables con mayor incidencia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9599" y="1567856"/>
            <a:ext cx="11368359" cy="4351338"/>
          </a:xfrm>
        </p:spPr>
        <p:txBody>
          <a:bodyPr>
            <a:noAutofit/>
          </a:bodyPr>
          <a:lstStyle/>
          <a:p>
            <a:pPr marL="533400" lvl="1" indent="-533400">
              <a:lnSpc>
                <a:spcPct val="100000"/>
              </a:lnSpc>
              <a:spcBef>
                <a:spcPts val="1000"/>
              </a:spcBef>
              <a:buClr>
                <a:srgbClr val="C00000"/>
              </a:buClr>
              <a:buSzPct val="125000"/>
              <a:buFont typeface="Arial Unicode MS" panose="020B0604020202020204" pitchFamily="34" charset="-128"/>
              <a:buChar char="⌾"/>
            </a:pPr>
            <a:r>
              <a:rPr lang="es-MX" sz="2800" dirty="0"/>
              <a:t>Ingreso familiar</a:t>
            </a:r>
          </a:p>
          <a:p>
            <a:pPr marL="533400" lvl="1" indent="-533400">
              <a:lnSpc>
                <a:spcPct val="100000"/>
              </a:lnSpc>
              <a:spcBef>
                <a:spcPts val="1000"/>
              </a:spcBef>
              <a:buClr>
                <a:srgbClr val="C00000"/>
              </a:buClr>
              <a:buSzPct val="125000"/>
              <a:buFont typeface="Arial Unicode MS" panose="020B0604020202020204" pitchFamily="34" charset="-128"/>
              <a:buChar char="⌾"/>
            </a:pPr>
            <a:r>
              <a:rPr lang="es-MX" sz="2800" dirty="0"/>
              <a:t>Promedio (notas académicas)</a:t>
            </a:r>
          </a:p>
          <a:p>
            <a:pPr marL="533400" lvl="1" indent="-533400">
              <a:lnSpc>
                <a:spcPct val="100000"/>
              </a:lnSpc>
              <a:spcBef>
                <a:spcPts val="1000"/>
              </a:spcBef>
              <a:buClr>
                <a:srgbClr val="C00000"/>
              </a:buClr>
              <a:buSzPct val="125000"/>
              <a:buFont typeface="Arial Unicode MS" panose="020B0604020202020204" pitchFamily="34" charset="-128"/>
              <a:buChar char="⌾"/>
            </a:pPr>
            <a:r>
              <a:rPr lang="es-MX" sz="2800" dirty="0"/>
              <a:t>Capital de movilidad</a:t>
            </a:r>
          </a:p>
          <a:p>
            <a:pPr marL="533400" lvl="1" indent="-533400">
              <a:lnSpc>
                <a:spcPct val="100000"/>
              </a:lnSpc>
              <a:spcBef>
                <a:spcPts val="1000"/>
              </a:spcBef>
              <a:buClr>
                <a:srgbClr val="C00000"/>
              </a:buClr>
              <a:buSzPct val="125000"/>
              <a:buFont typeface="Arial Unicode MS" panose="020B0604020202020204" pitchFamily="34" charset="-128"/>
              <a:buChar char="⌾"/>
            </a:pPr>
            <a:r>
              <a:rPr lang="es-MX" sz="2800" dirty="0"/>
              <a:t>Gestión institucional de la movilidad</a:t>
            </a:r>
          </a:p>
        </p:txBody>
      </p:sp>
    </p:spTree>
    <p:extLst>
      <p:ext uri="{BB962C8B-B14F-4D97-AF65-F5344CB8AC3E}">
        <p14:creationId xmlns:p14="http://schemas.microsoft.com/office/powerpoint/2010/main" val="825640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867F9CA5-56AF-094B-859B-99758C8E360F}"/>
              </a:ext>
            </a:extLst>
          </p:cNvPr>
          <p:cNvSpPr/>
          <p:nvPr/>
        </p:nvSpPr>
        <p:spPr>
          <a:xfrm>
            <a:off x="-1" y="5823284"/>
            <a:ext cx="12304295" cy="10347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37F55235-DA48-BB46-921C-B5CA4D9C1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Ingreso familiar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359D4EA-9757-444A-85FE-93C5C82DA2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3177083"/>
              </p:ext>
            </p:extLst>
          </p:nvPr>
        </p:nvGraphicFramePr>
        <p:xfrm>
          <a:off x="1889172" y="1468163"/>
          <a:ext cx="8072976" cy="4822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75465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7556</TotalTime>
  <Words>627</Words>
  <Application>Microsoft Macintosh PowerPoint</Application>
  <PresentationFormat>Panorámica</PresentationFormat>
  <Paragraphs>97</Paragraphs>
  <Slides>15</Slides>
  <Notes>3</Notes>
  <HiddenSlides>0</HiddenSlides>
  <MMClips>0</MMClips>
  <ScaleCrop>false</ScaleCrop>
  <HeadingPairs>
    <vt:vector size="8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Vínculos</vt:lpstr>
      </vt:variant>
      <vt:variant>
        <vt:i4>2</vt:i4>
      </vt:variant>
      <vt:variant>
        <vt:lpstr>Títulos de diapositiva</vt:lpstr>
      </vt:variant>
      <vt:variant>
        <vt:i4>15</vt:i4>
      </vt:variant>
    </vt:vector>
  </HeadingPairs>
  <TitlesOfParts>
    <vt:vector size="26" baseType="lpstr">
      <vt:lpstr>Arial Unicode MS</vt:lpstr>
      <vt:lpstr>Arial</vt:lpstr>
      <vt:lpstr>Calibri</vt:lpstr>
      <vt:lpstr>Calibri Light</vt:lpstr>
      <vt:lpstr>Franklin Gothic Book</vt:lpstr>
      <vt:lpstr>Helvetica</vt:lpstr>
      <vt:lpstr>LucidaGrande</vt:lpstr>
      <vt:lpstr>Wingdings</vt:lpstr>
      <vt:lpstr>Tema de Office</vt:lpstr>
      <vt:lpstr>file:///localhost/Users/jenett/Desktop/RED/Dulce/documentos%20clase%20doc/Macintosh%20HD:Users:jenett:Desktop:RED:Dulce:documentos%20clase%20doc:por%20qué%20algunos%20estudiantes%20hacen%20intercambios%20y%20otros%20no.docx!OLE_LINK5</vt:lpstr>
      <vt:lpstr>file:///localhost/Users/jenett/Desktop/RED/Dulce/documentos%20clase%20doc/Macintosh%20HD:Users:jenett:Desktop:RED:Dulce:documentos%20clase%20doc:por%20qué%20algunos%20estudiantes%20hacen%20intercambios%20y%20otros%20no.docx!OLE_LINK4</vt:lpstr>
      <vt:lpstr>Presentación de PowerPoint</vt:lpstr>
      <vt:lpstr>¿Qué es la movilidad estudiantil?</vt:lpstr>
      <vt:lpstr>Hacia una definición…</vt:lpstr>
      <vt:lpstr>Determinantes e impactos de la Movilidad</vt:lpstr>
      <vt:lpstr>Tipos de movilidad</vt:lpstr>
      <vt:lpstr>Proyecto de investigación</vt:lpstr>
      <vt:lpstr>Elementos que inciden en la movilidad</vt:lpstr>
      <vt:lpstr>Variables con mayor incidencia</vt:lpstr>
      <vt:lpstr>Ingreso familiar</vt:lpstr>
      <vt:lpstr>Promedio</vt:lpstr>
      <vt:lpstr>Capital de movilidad</vt:lpstr>
      <vt:lpstr>Presentación de PowerPoint</vt:lpstr>
      <vt:lpstr>Proyección</vt:lpstr>
      <vt:lpstr>Implicaciones</vt:lpstr>
      <vt:lpstr>Presentación de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Magda Bustos</dc:creator>
  <cp:lastModifiedBy>Usuario de Microsoft Office</cp:lastModifiedBy>
  <cp:revision>113</cp:revision>
  <dcterms:created xsi:type="dcterms:W3CDTF">2017-10-24T10:19:16Z</dcterms:created>
  <dcterms:modified xsi:type="dcterms:W3CDTF">2019-11-06T15:48:30Z</dcterms:modified>
</cp:coreProperties>
</file>