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9" r:id="rId3"/>
    <p:sldId id="260" r:id="rId4"/>
    <p:sldId id="263" r:id="rId5"/>
    <p:sldId id="266" r:id="rId6"/>
    <p:sldId id="274" r:id="rId7"/>
    <p:sldId id="265" r:id="rId8"/>
    <p:sldId id="269" r:id="rId9"/>
    <p:sldId id="277" r:id="rId10"/>
    <p:sldId id="264" r:id="rId11"/>
    <p:sldId id="267" r:id="rId12"/>
    <p:sldId id="268" r:id="rId13"/>
    <p:sldId id="270" r:id="rId14"/>
    <p:sldId id="271" r:id="rId15"/>
    <p:sldId id="273" r:id="rId16"/>
  </p:sldIdLst>
  <p:sldSz cx="12192000" cy="6858000"/>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8" autoAdjust="0"/>
    <p:restoredTop sz="94705" autoAdjust="0"/>
  </p:normalViewPr>
  <p:slideViewPr>
    <p:cSldViewPr snapToGrid="0">
      <p:cViewPr varScale="1">
        <p:scale>
          <a:sx n="108" d="100"/>
          <a:sy n="108" d="100"/>
        </p:scale>
        <p:origin x="720" y="19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suari\Documents\Paula\grafico%20superior%20completo.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Hoja1!$B$3</c:f>
              <c:strCache>
                <c:ptCount val="1"/>
                <c:pt idx="0">
                  <c:v>Argentina % nivel superior completo (universitario y terciario)</c:v>
                </c:pt>
              </c:strCache>
            </c:strRef>
          </c:tx>
          <c:marker>
            <c:symbol val="none"/>
          </c:marker>
          <c:cat>
            <c:strRef>
              <c:f>Hoja1!$C$2:$F$2</c:f>
              <c:strCache>
                <c:ptCount val="4"/>
                <c:pt idx="0">
                  <c:v>1950-1959</c:v>
                </c:pt>
                <c:pt idx="1">
                  <c:v>1960-1968</c:v>
                </c:pt>
                <c:pt idx="2">
                  <c:v>1969-1977</c:v>
                </c:pt>
                <c:pt idx="3">
                  <c:v>1978-1985</c:v>
                </c:pt>
              </c:strCache>
            </c:strRef>
          </c:cat>
          <c:val>
            <c:numRef>
              <c:f>Hoja1!$C$3:$F$3</c:f>
              <c:numCache>
                <c:formatCode>General</c:formatCode>
                <c:ptCount val="4"/>
                <c:pt idx="0">
                  <c:v>20.8</c:v>
                </c:pt>
                <c:pt idx="1">
                  <c:v>19.7</c:v>
                </c:pt>
                <c:pt idx="2">
                  <c:v>21.6</c:v>
                </c:pt>
                <c:pt idx="3">
                  <c:v>20.9</c:v>
                </c:pt>
              </c:numCache>
            </c:numRef>
          </c:val>
          <c:smooth val="0"/>
          <c:extLst>
            <c:ext xmlns:c16="http://schemas.microsoft.com/office/drawing/2014/chart" uri="{C3380CC4-5D6E-409C-BE32-E72D297353CC}">
              <c16:uniqueId val="{00000000-38D5-A54F-92FD-F96CABD135FD}"/>
            </c:ext>
          </c:extLst>
        </c:ser>
        <c:ser>
          <c:idx val="1"/>
          <c:order val="1"/>
          <c:tx>
            <c:strRef>
              <c:f>Hoja1!$B$4</c:f>
              <c:strCache>
                <c:ptCount val="1"/>
                <c:pt idx="0">
                  <c:v>México % nivel superior (universitario y terciario)</c:v>
                </c:pt>
              </c:strCache>
            </c:strRef>
          </c:tx>
          <c:marker>
            <c:symbol val="none"/>
          </c:marker>
          <c:cat>
            <c:strRef>
              <c:f>Hoja1!$C$2:$F$2</c:f>
              <c:strCache>
                <c:ptCount val="4"/>
                <c:pt idx="0">
                  <c:v>1950-1959</c:v>
                </c:pt>
                <c:pt idx="1">
                  <c:v>1960-1968</c:v>
                </c:pt>
                <c:pt idx="2">
                  <c:v>1969-1977</c:v>
                </c:pt>
                <c:pt idx="3">
                  <c:v>1978-1985</c:v>
                </c:pt>
              </c:strCache>
            </c:strRef>
          </c:cat>
          <c:val>
            <c:numRef>
              <c:f>Hoja1!$C$4:$F$4</c:f>
              <c:numCache>
                <c:formatCode>General</c:formatCode>
                <c:ptCount val="4"/>
                <c:pt idx="0">
                  <c:v>15</c:v>
                </c:pt>
                <c:pt idx="1">
                  <c:v>16</c:v>
                </c:pt>
                <c:pt idx="2">
                  <c:v>15.7</c:v>
                </c:pt>
                <c:pt idx="3">
                  <c:v>19.5</c:v>
                </c:pt>
              </c:numCache>
            </c:numRef>
          </c:val>
          <c:smooth val="0"/>
          <c:extLst>
            <c:ext xmlns:c16="http://schemas.microsoft.com/office/drawing/2014/chart" uri="{C3380CC4-5D6E-409C-BE32-E72D297353CC}">
              <c16:uniqueId val="{00000001-38D5-A54F-92FD-F96CABD135FD}"/>
            </c:ext>
          </c:extLst>
        </c:ser>
        <c:dLbls>
          <c:showLegendKey val="0"/>
          <c:showVal val="0"/>
          <c:showCatName val="0"/>
          <c:showSerName val="0"/>
          <c:showPercent val="0"/>
          <c:showBubbleSize val="0"/>
        </c:dLbls>
        <c:smooth val="0"/>
        <c:axId val="29996544"/>
        <c:axId val="33605120"/>
      </c:lineChart>
      <c:catAx>
        <c:axId val="29996544"/>
        <c:scaling>
          <c:orientation val="minMax"/>
        </c:scaling>
        <c:delete val="0"/>
        <c:axPos val="b"/>
        <c:numFmt formatCode="General" sourceLinked="0"/>
        <c:majorTickMark val="out"/>
        <c:minorTickMark val="none"/>
        <c:tickLblPos val="nextTo"/>
        <c:crossAx val="33605120"/>
        <c:crosses val="autoZero"/>
        <c:auto val="1"/>
        <c:lblAlgn val="ctr"/>
        <c:lblOffset val="100"/>
        <c:noMultiLvlLbl val="0"/>
      </c:catAx>
      <c:valAx>
        <c:axId val="33605120"/>
        <c:scaling>
          <c:orientation val="minMax"/>
        </c:scaling>
        <c:delete val="0"/>
        <c:axPos val="l"/>
        <c:majorGridlines/>
        <c:numFmt formatCode="General" sourceLinked="1"/>
        <c:majorTickMark val="out"/>
        <c:minorTickMark val="none"/>
        <c:tickLblPos val="nextTo"/>
        <c:crossAx val="29996544"/>
        <c:crosses val="autoZero"/>
        <c:crossBetween val="between"/>
      </c:valAx>
    </c:plotArea>
    <c:legend>
      <c:legendPos val="r"/>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30"/>
            <a:ext cx="103632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BDB24C29-61B5-48FD-BF0E-B54BDA4FB751}" type="datetimeFigureOut">
              <a:rPr lang="ca-ES" smtClean="0"/>
              <a:t>4/11/19</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F999CC46-E7AA-4ACC-895D-DBC632757B2C}" type="slidenum">
              <a:rPr lang="ca-ES" smtClean="0"/>
              <a:t>‹Nº›</a:t>
            </a:fld>
            <a:endParaRPr lang="ca-ES"/>
          </a:p>
        </p:txBody>
      </p:sp>
    </p:spTree>
    <p:extLst>
      <p:ext uri="{BB962C8B-B14F-4D97-AF65-F5344CB8AC3E}">
        <p14:creationId xmlns:p14="http://schemas.microsoft.com/office/powerpoint/2010/main" val="3408509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BDB24C29-61B5-48FD-BF0E-B54BDA4FB751}" type="datetimeFigureOut">
              <a:rPr lang="ca-ES" smtClean="0"/>
              <a:t>4/11/19</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F999CC46-E7AA-4ACC-895D-DBC632757B2C}" type="slidenum">
              <a:rPr lang="ca-ES" smtClean="0"/>
              <a:t>‹Nº›</a:t>
            </a:fld>
            <a:endParaRPr lang="ca-ES"/>
          </a:p>
        </p:txBody>
      </p:sp>
    </p:spTree>
    <p:extLst>
      <p:ext uri="{BB962C8B-B14F-4D97-AF65-F5344CB8AC3E}">
        <p14:creationId xmlns:p14="http://schemas.microsoft.com/office/powerpoint/2010/main" val="1770779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3"/>
            <a:ext cx="36576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812800" y="274643"/>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BDB24C29-61B5-48FD-BF0E-B54BDA4FB751}" type="datetimeFigureOut">
              <a:rPr lang="ca-ES" smtClean="0"/>
              <a:t>4/11/19</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F999CC46-E7AA-4ACC-895D-DBC632757B2C}" type="slidenum">
              <a:rPr lang="ca-ES" smtClean="0"/>
              <a:t>‹Nº›</a:t>
            </a:fld>
            <a:endParaRPr lang="ca-ES"/>
          </a:p>
        </p:txBody>
      </p:sp>
    </p:spTree>
    <p:extLst>
      <p:ext uri="{BB962C8B-B14F-4D97-AF65-F5344CB8AC3E}">
        <p14:creationId xmlns:p14="http://schemas.microsoft.com/office/powerpoint/2010/main" val="812811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BDB24C29-61B5-48FD-BF0E-B54BDA4FB751}" type="datetimeFigureOut">
              <a:rPr lang="ca-ES" smtClean="0"/>
              <a:t>4/11/19</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F999CC46-E7AA-4ACC-895D-DBC632757B2C}" type="slidenum">
              <a:rPr lang="ca-ES" smtClean="0"/>
              <a:t>‹Nº›</a:t>
            </a:fld>
            <a:endParaRPr lang="ca-ES"/>
          </a:p>
        </p:txBody>
      </p:sp>
    </p:spTree>
    <p:extLst>
      <p:ext uri="{BB962C8B-B14F-4D97-AF65-F5344CB8AC3E}">
        <p14:creationId xmlns:p14="http://schemas.microsoft.com/office/powerpoint/2010/main" val="3658221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5"/>
            <a:ext cx="103632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BDB24C29-61B5-48FD-BF0E-B54BDA4FB751}" type="datetimeFigureOut">
              <a:rPr lang="ca-ES" smtClean="0"/>
              <a:t>4/11/19</a:t>
            </a:fld>
            <a:endParaRPr lang="ca-ES"/>
          </a:p>
        </p:txBody>
      </p:sp>
      <p:sp>
        <p:nvSpPr>
          <p:cNvPr id="5" name="4 Marcador de pie de página"/>
          <p:cNvSpPr>
            <a:spLocks noGrp="1"/>
          </p:cNvSpPr>
          <p:nvPr>
            <p:ph type="ftr" sz="quarter" idx="11"/>
          </p:nvPr>
        </p:nvSpPr>
        <p:spPr/>
        <p:txBody>
          <a:bodyPr/>
          <a:lstStyle/>
          <a:p>
            <a:endParaRPr lang="ca-ES"/>
          </a:p>
        </p:txBody>
      </p:sp>
      <p:sp>
        <p:nvSpPr>
          <p:cNvPr id="6" name="5 Marcador de número de diapositiva"/>
          <p:cNvSpPr>
            <a:spLocks noGrp="1"/>
          </p:cNvSpPr>
          <p:nvPr>
            <p:ph type="sldNum" sz="quarter" idx="12"/>
          </p:nvPr>
        </p:nvSpPr>
        <p:spPr/>
        <p:txBody>
          <a:bodyPr/>
          <a:lstStyle/>
          <a:p>
            <a:fld id="{F999CC46-E7AA-4ACC-895D-DBC632757B2C}" type="slidenum">
              <a:rPr lang="ca-ES" smtClean="0"/>
              <a:t>‹Nº›</a:t>
            </a:fld>
            <a:endParaRPr lang="ca-ES"/>
          </a:p>
        </p:txBody>
      </p:sp>
    </p:spTree>
    <p:extLst>
      <p:ext uri="{BB962C8B-B14F-4D97-AF65-F5344CB8AC3E}">
        <p14:creationId xmlns:p14="http://schemas.microsoft.com/office/powerpoint/2010/main" val="3489127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812800" y="1600205"/>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8229600" y="1600205"/>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BDB24C29-61B5-48FD-BF0E-B54BDA4FB751}" type="datetimeFigureOut">
              <a:rPr lang="ca-ES" smtClean="0"/>
              <a:t>4/11/19</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p:txBody>
          <a:bodyPr/>
          <a:lstStyle/>
          <a:p>
            <a:fld id="{F999CC46-E7AA-4ACC-895D-DBC632757B2C}" type="slidenum">
              <a:rPr lang="ca-ES" smtClean="0"/>
              <a:t>‹Nº›</a:t>
            </a:fld>
            <a:endParaRPr lang="ca-ES"/>
          </a:p>
        </p:txBody>
      </p:sp>
    </p:spTree>
    <p:extLst>
      <p:ext uri="{BB962C8B-B14F-4D97-AF65-F5344CB8AC3E}">
        <p14:creationId xmlns:p14="http://schemas.microsoft.com/office/powerpoint/2010/main" val="3581146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BDB24C29-61B5-48FD-BF0E-B54BDA4FB751}" type="datetimeFigureOut">
              <a:rPr lang="ca-ES" smtClean="0"/>
              <a:t>4/11/19</a:t>
            </a:fld>
            <a:endParaRPr lang="ca-ES"/>
          </a:p>
        </p:txBody>
      </p:sp>
      <p:sp>
        <p:nvSpPr>
          <p:cNvPr id="8" name="7 Marcador de pie de página"/>
          <p:cNvSpPr>
            <a:spLocks noGrp="1"/>
          </p:cNvSpPr>
          <p:nvPr>
            <p:ph type="ftr" sz="quarter" idx="11"/>
          </p:nvPr>
        </p:nvSpPr>
        <p:spPr/>
        <p:txBody>
          <a:bodyPr/>
          <a:lstStyle/>
          <a:p>
            <a:endParaRPr lang="ca-ES"/>
          </a:p>
        </p:txBody>
      </p:sp>
      <p:sp>
        <p:nvSpPr>
          <p:cNvPr id="9" name="8 Marcador de número de diapositiva"/>
          <p:cNvSpPr>
            <a:spLocks noGrp="1"/>
          </p:cNvSpPr>
          <p:nvPr>
            <p:ph type="sldNum" sz="quarter" idx="12"/>
          </p:nvPr>
        </p:nvSpPr>
        <p:spPr/>
        <p:txBody>
          <a:bodyPr/>
          <a:lstStyle/>
          <a:p>
            <a:fld id="{F999CC46-E7AA-4ACC-895D-DBC632757B2C}" type="slidenum">
              <a:rPr lang="ca-ES" smtClean="0"/>
              <a:t>‹Nº›</a:t>
            </a:fld>
            <a:endParaRPr lang="ca-ES"/>
          </a:p>
        </p:txBody>
      </p:sp>
    </p:spTree>
    <p:extLst>
      <p:ext uri="{BB962C8B-B14F-4D97-AF65-F5344CB8AC3E}">
        <p14:creationId xmlns:p14="http://schemas.microsoft.com/office/powerpoint/2010/main" val="187459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BDB24C29-61B5-48FD-BF0E-B54BDA4FB751}" type="datetimeFigureOut">
              <a:rPr lang="ca-ES" smtClean="0"/>
              <a:t>4/11/19</a:t>
            </a:fld>
            <a:endParaRPr lang="ca-ES"/>
          </a:p>
        </p:txBody>
      </p:sp>
      <p:sp>
        <p:nvSpPr>
          <p:cNvPr id="4" name="3 Marcador de pie de página"/>
          <p:cNvSpPr>
            <a:spLocks noGrp="1"/>
          </p:cNvSpPr>
          <p:nvPr>
            <p:ph type="ftr" sz="quarter" idx="11"/>
          </p:nvPr>
        </p:nvSpPr>
        <p:spPr/>
        <p:txBody>
          <a:bodyPr/>
          <a:lstStyle/>
          <a:p>
            <a:endParaRPr lang="ca-ES"/>
          </a:p>
        </p:txBody>
      </p:sp>
      <p:sp>
        <p:nvSpPr>
          <p:cNvPr id="5" name="4 Marcador de número de diapositiva"/>
          <p:cNvSpPr>
            <a:spLocks noGrp="1"/>
          </p:cNvSpPr>
          <p:nvPr>
            <p:ph type="sldNum" sz="quarter" idx="12"/>
          </p:nvPr>
        </p:nvSpPr>
        <p:spPr/>
        <p:txBody>
          <a:bodyPr/>
          <a:lstStyle/>
          <a:p>
            <a:fld id="{F999CC46-E7AA-4ACC-895D-DBC632757B2C}" type="slidenum">
              <a:rPr lang="ca-ES" smtClean="0"/>
              <a:t>‹Nº›</a:t>
            </a:fld>
            <a:endParaRPr lang="ca-ES"/>
          </a:p>
        </p:txBody>
      </p:sp>
    </p:spTree>
    <p:extLst>
      <p:ext uri="{BB962C8B-B14F-4D97-AF65-F5344CB8AC3E}">
        <p14:creationId xmlns:p14="http://schemas.microsoft.com/office/powerpoint/2010/main" val="1059308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DB24C29-61B5-48FD-BF0E-B54BDA4FB751}" type="datetimeFigureOut">
              <a:rPr lang="ca-ES" smtClean="0"/>
              <a:t>4/11/19</a:t>
            </a:fld>
            <a:endParaRPr lang="ca-ES"/>
          </a:p>
        </p:txBody>
      </p:sp>
      <p:sp>
        <p:nvSpPr>
          <p:cNvPr id="3" name="2 Marcador de pie de página"/>
          <p:cNvSpPr>
            <a:spLocks noGrp="1"/>
          </p:cNvSpPr>
          <p:nvPr>
            <p:ph type="ftr" sz="quarter" idx="11"/>
          </p:nvPr>
        </p:nvSpPr>
        <p:spPr/>
        <p:txBody>
          <a:bodyPr/>
          <a:lstStyle/>
          <a:p>
            <a:endParaRPr lang="ca-ES"/>
          </a:p>
        </p:txBody>
      </p:sp>
      <p:sp>
        <p:nvSpPr>
          <p:cNvPr id="4" name="3 Marcador de número de diapositiva"/>
          <p:cNvSpPr>
            <a:spLocks noGrp="1"/>
          </p:cNvSpPr>
          <p:nvPr>
            <p:ph type="sldNum" sz="quarter" idx="12"/>
          </p:nvPr>
        </p:nvSpPr>
        <p:spPr/>
        <p:txBody>
          <a:bodyPr/>
          <a:lstStyle/>
          <a:p>
            <a:fld id="{F999CC46-E7AA-4ACC-895D-DBC632757B2C}" type="slidenum">
              <a:rPr lang="ca-ES" smtClean="0"/>
              <a:t>‹Nº›</a:t>
            </a:fld>
            <a:endParaRPr lang="ca-ES"/>
          </a:p>
        </p:txBody>
      </p:sp>
    </p:spTree>
    <p:extLst>
      <p:ext uri="{BB962C8B-B14F-4D97-AF65-F5344CB8AC3E}">
        <p14:creationId xmlns:p14="http://schemas.microsoft.com/office/powerpoint/2010/main" val="1143591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3" y="273050"/>
            <a:ext cx="4011084"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DB24C29-61B5-48FD-BF0E-B54BDA4FB751}" type="datetimeFigureOut">
              <a:rPr lang="ca-ES" smtClean="0"/>
              <a:t>4/11/19</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p:txBody>
          <a:bodyPr/>
          <a:lstStyle/>
          <a:p>
            <a:fld id="{F999CC46-E7AA-4ACC-895D-DBC632757B2C}" type="slidenum">
              <a:rPr lang="ca-ES" smtClean="0"/>
              <a:t>‹Nº›</a:t>
            </a:fld>
            <a:endParaRPr lang="ca-ES"/>
          </a:p>
        </p:txBody>
      </p:sp>
    </p:spTree>
    <p:extLst>
      <p:ext uri="{BB962C8B-B14F-4D97-AF65-F5344CB8AC3E}">
        <p14:creationId xmlns:p14="http://schemas.microsoft.com/office/powerpoint/2010/main" val="829082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DB24C29-61B5-48FD-BF0E-B54BDA4FB751}" type="datetimeFigureOut">
              <a:rPr lang="ca-ES" smtClean="0"/>
              <a:t>4/11/19</a:t>
            </a:fld>
            <a:endParaRPr lang="ca-ES"/>
          </a:p>
        </p:txBody>
      </p:sp>
      <p:sp>
        <p:nvSpPr>
          <p:cNvPr id="6" name="5 Marcador de pie de página"/>
          <p:cNvSpPr>
            <a:spLocks noGrp="1"/>
          </p:cNvSpPr>
          <p:nvPr>
            <p:ph type="ftr" sz="quarter" idx="11"/>
          </p:nvPr>
        </p:nvSpPr>
        <p:spPr/>
        <p:txBody>
          <a:bodyPr/>
          <a:lstStyle/>
          <a:p>
            <a:endParaRPr lang="ca-ES"/>
          </a:p>
        </p:txBody>
      </p:sp>
      <p:sp>
        <p:nvSpPr>
          <p:cNvPr id="7" name="6 Marcador de número de diapositiva"/>
          <p:cNvSpPr>
            <a:spLocks noGrp="1"/>
          </p:cNvSpPr>
          <p:nvPr>
            <p:ph type="sldNum" sz="quarter" idx="12"/>
          </p:nvPr>
        </p:nvSpPr>
        <p:spPr/>
        <p:txBody>
          <a:bodyPr/>
          <a:lstStyle/>
          <a:p>
            <a:fld id="{F999CC46-E7AA-4ACC-895D-DBC632757B2C}" type="slidenum">
              <a:rPr lang="ca-ES" smtClean="0"/>
              <a:t>‹Nº›</a:t>
            </a:fld>
            <a:endParaRPr lang="ca-ES"/>
          </a:p>
        </p:txBody>
      </p:sp>
    </p:spTree>
    <p:extLst>
      <p:ext uri="{BB962C8B-B14F-4D97-AF65-F5344CB8AC3E}">
        <p14:creationId xmlns:p14="http://schemas.microsoft.com/office/powerpoint/2010/main" val="2139953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609600" y="1600205"/>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24C29-61B5-48FD-BF0E-B54BDA4FB751}" type="datetimeFigureOut">
              <a:rPr lang="ca-ES" smtClean="0"/>
              <a:t>4/11/19</a:t>
            </a:fld>
            <a:endParaRPr lang="ca-ES"/>
          </a:p>
        </p:txBody>
      </p:sp>
      <p:sp>
        <p:nvSpPr>
          <p:cNvPr id="5" name="4 Marcador de pie de página"/>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5 Marcador de número de diapositiva"/>
          <p:cNvSpPr>
            <a:spLocks noGrp="1"/>
          </p:cNvSpPr>
          <p:nvPr>
            <p:ph type="sldNum" sz="quarter" idx="4"/>
          </p:nvPr>
        </p:nvSpPr>
        <p:spPr>
          <a:xfrm>
            <a:off x="8737600" y="635635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99CC46-E7AA-4ACC-895D-DBC632757B2C}" type="slidenum">
              <a:rPr lang="ca-ES" smtClean="0"/>
              <a:t>‹Nº›</a:t>
            </a:fld>
            <a:endParaRPr lang="ca-ES"/>
          </a:p>
        </p:txBody>
      </p:sp>
    </p:spTree>
    <p:extLst>
      <p:ext uri="{BB962C8B-B14F-4D97-AF65-F5344CB8AC3E}">
        <p14:creationId xmlns:p14="http://schemas.microsoft.com/office/powerpoint/2010/main" val="131201019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13" Type="http://schemas.openxmlformats.org/officeDocument/2006/relationships/image" Target="../media/image12.png"/><Relationship Id="rId3" Type="http://schemas.openxmlformats.org/officeDocument/2006/relationships/image" Target="../media/image2.gif"/><Relationship Id="rId7" Type="http://schemas.openxmlformats.org/officeDocument/2006/relationships/image" Target="../media/image6.gif"/><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png"/><Relationship Id="rId5" Type="http://schemas.openxmlformats.org/officeDocument/2006/relationships/image" Target="../media/image4.gif"/><Relationship Id="rId10" Type="http://schemas.openxmlformats.org/officeDocument/2006/relationships/image" Target="../media/image9.png"/><Relationship Id="rId4" Type="http://schemas.openxmlformats.org/officeDocument/2006/relationships/image" Target="../media/image3.gif"/><Relationship Id="rId9" Type="http://schemas.openxmlformats.org/officeDocument/2006/relationships/image" Target="../media/image8.gif"/><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420671" y="959881"/>
            <a:ext cx="9350658" cy="3416320"/>
          </a:xfrm>
          <a:prstGeom prst="rect">
            <a:avLst/>
          </a:prstGeom>
          <a:noFill/>
        </p:spPr>
        <p:txBody>
          <a:bodyPr wrap="square" rtlCol="0">
            <a:spAutoFit/>
          </a:bodyPr>
          <a:lstStyle/>
          <a:p>
            <a:pPr algn="ctr"/>
            <a:r>
              <a:rPr lang="es-AR" sz="2400" b="1" i="1" dirty="0">
                <a:solidFill>
                  <a:schemeClr val="tx2">
                    <a:lumMod val="60000"/>
                    <a:lumOff val="40000"/>
                  </a:schemeClr>
                </a:solidFill>
              </a:rPr>
              <a:t>El origen social familiar en el logro educativo en el nivel superior en Argentina y México</a:t>
            </a:r>
          </a:p>
          <a:p>
            <a:pPr algn="ctr"/>
            <a:endParaRPr lang="es-AR" sz="2400" b="1" i="1" dirty="0"/>
          </a:p>
          <a:p>
            <a:pPr algn="ctr"/>
            <a:endParaRPr lang="es-AR" sz="2400" b="1" i="1" dirty="0"/>
          </a:p>
          <a:p>
            <a:pPr algn="r"/>
            <a:r>
              <a:rPr lang="es-AR" sz="2400" dirty="0"/>
              <a:t>Pablo Dalle, Paula Boniolo y José Navarro Cendejas</a:t>
            </a:r>
          </a:p>
          <a:p>
            <a:pPr algn="ctr"/>
            <a:endParaRPr lang="es-AR" sz="2400" dirty="0"/>
          </a:p>
          <a:p>
            <a:pPr algn="ctr"/>
            <a:endParaRPr lang="es-AR" sz="2400" dirty="0"/>
          </a:p>
          <a:p>
            <a:pPr algn="ctr"/>
            <a:endParaRPr lang="es-AR" sz="2400" dirty="0"/>
          </a:p>
          <a:p>
            <a:pPr algn="ctr"/>
            <a:r>
              <a:rPr lang="es-AR" sz="2400" dirty="0"/>
              <a:t>Investigación elaborada en el marco del proyecto:</a:t>
            </a:r>
          </a:p>
        </p:txBody>
      </p:sp>
      <p:grpSp>
        <p:nvGrpSpPr>
          <p:cNvPr id="20" name="Grupo 6">
            <a:extLst>
              <a:ext uri="{FF2B5EF4-FFF2-40B4-BE49-F238E27FC236}">
                <a16:creationId xmlns:a16="http://schemas.microsoft.com/office/drawing/2014/main" id="{87FB252B-9DCB-EC41-8133-62B255EA4F93}"/>
              </a:ext>
            </a:extLst>
          </p:cNvPr>
          <p:cNvGrpSpPr/>
          <p:nvPr/>
        </p:nvGrpSpPr>
        <p:grpSpPr>
          <a:xfrm>
            <a:off x="3150405" y="5894572"/>
            <a:ext cx="8100000" cy="576000"/>
            <a:chOff x="1341934" y="417843"/>
            <a:chExt cx="9912008" cy="726531"/>
          </a:xfrm>
        </p:grpSpPr>
        <p:pic>
          <p:nvPicPr>
            <p:cNvPr id="21" name="Imagen 7">
              <a:extLst>
                <a:ext uri="{FF2B5EF4-FFF2-40B4-BE49-F238E27FC236}">
                  <a16:creationId xmlns:a16="http://schemas.microsoft.com/office/drawing/2014/main" id="{DF797B51-CA68-7F43-AFBB-E38455DE5C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 r="1082"/>
            <a:stretch/>
          </p:blipFill>
          <p:spPr>
            <a:xfrm>
              <a:off x="3627137" y="417843"/>
              <a:ext cx="5341603" cy="725091"/>
            </a:xfrm>
            <a:prstGeom prst="rect">
              <a:avLst/>
            </a:prstGeom>
          </p:spPr>
        </p:pic>
        <p:grpSp>
          <p:nvGrpSpPr>
            <p:cNvPr id="22" name="Grupo 8">
              <a:extLst>
                <a:ext uri="{FF2B5EF4-FFF2-40B4-BE49-F238E27FC236}">
                  <a16:creationId xmlns:a16="http://schemas.microsoft.com/office/drawing/2014/main" id="{EFA0E29A-AC14-D04C-91C2-E8D967194F55}"/>
                </a:ext>
              </a:extLst>
            </p:cNvPr>
            <p:cNvGrpSpPr/>
            <p:nvPr/>
          </p:nvGrpSpPr>
          <p:grpSpPr>
            <a:xfrm>
              <a:off x="1341934" y="903894"/>
              <a:ext cx="2100263" cy="240480"/>
              <a:chOff x="4666458" y="109252"/>
              <a:chExt cx="2100263" cy="240480"/>
            </a:xfrm>
            <a:noFill/>
          </p:grpSpPr>
          <p:pic>
            <p:nvPicPr>
              <p:cNvPr id="29" name="Picture 10" descr="http://acastro.es/banderas/espana.gif">
                <a:extLst>
                  <a:ext uri="{FF2B5EF4-FFF2-40B4-BE49-F238E27FC236}">
                    <a16:creationId xmlns:a16="http://schemas.microsoft.com/office/drawing/2014/main" id="{28F4A222-8CC8-ED4B-908D-07F97B1694E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66458" y="110692"/>
                <a:ext cx="360000" cy="239040"/>
              </a:xfrm>
              <a:prstGeom prst="rect">
                <a:avLst/>
              </a:prstGeom>
              <a:grpFill/>
            </p:spPr>
          </p:pic>
          <p:pic>
            <p:nvPicPr>
              <p:cNvPr id="30" name="Picture 12" descr="http://acastro.es/banderas/italia.gif">
                <a:extLst>
                  <a:ext uri="{FF2B5EF4-FFF2-40B4-BE49-F238E27FC236}">
                    <a16:creationId xmlns:a16="http://schemas.microsoft.com/office/drawing/2014/main" id="{2A15D6D4-88C0-9F4B-8B61-8A69A66FDCA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73900" y="109252"/>
                <a:ext cx="360000" cy="239040"/>
              </a:xfrm>
              <a:prstGeom prst="rect">
                <a:avLst/>
              </a:prstGeom>
              <a:grpFill/>
            </p:spPr>
          </p:pic>
          <p:pic>
            <p:nvPicPr>
              <p:cNvPr id="31" name="Picture 14" descr="http://acastro.es/banderas/reino_unido.gif">
                <a:extLst>
                  <a:ext uri="{FF2B5EF4-FFF2-40B4-BE49-F238E27FC236}">
                    <a16:creationId xmlns:a16="http://schemas.microsoft.com/office/drawing/2014/main" id="{8764FB7D-A7BC-C948-BEBE-94B02B8E9DC6}"/>
                  </a:ext>
                </a:extLst>
              </p:cNvPr>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08258" y="110692"/>
                <a:ext cx="360000" cy="237600"/>
              </a:xfrm>
              <a:prstGeom prst="rect">
                <a:avLst/>
              </a:prstGeom>
              <a:grpFill/>
            </p:spPr>
          </p:pic>
          <p:pic>
            <p:nvPicPr>
              <p:cNvPr id="32" name="Picture 16" descr="http://acastro.es/banderas/francia.gif">
                <a:extLst>
                  <a:ext uri="{FF2B5EF4-FFF2-40B4-BE49-F238E27FC236}">
                    <a16:creationId xmlns:a16="http://schemas.microsoft.com/office/drawing/2014/main" id="{AE8E7132-A455-7141-A89F-48DF694D0AF9}"/>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06721" y="109252"/>
                <a:ext cx="360000" cy="239040"/>
              </a:xfrm>
              <a:prstGeom prst="rect">
                <a:avLst/>
              </a:prstGeom>
              <a:grpFill/>
            </p:spPr>
          </p:pic>
          <p:pic>
            <p:nvPicPr>
              <p:cNvPr id="33" name="Picture 18" descr="http://acastro.es/banderas/finlandia.gif">
                <a:extLst>
                  <a:ext uri="{FF2B5EF4-FFF2-40B4-BE49-F238E27FC236}">
                    <a16:creationId xmlns:a16="http://schemas.microsoft.com/office/drawing/2014/main" id="{095606FF-BDBC-E547-81CA-B9BF0B97674A}"/>
                  </a:ext>
                </a:extLst>
              </p:cNvPr>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541079" y="110692"/>
                <a:ext cx="360000" cy="237600"/>
              </a:xfrm>
              <a:prstGeom prst="rect">
                <a:avLst/>
              </a:prstGeom>
              <a:grpFill/>
            </p:spPr>
          </p:pic>
        </p:grpSp>
        <p:grpSp>
          <p:nvGrpSpPr>
            <p:cNvPr id="23" name="Grupo 9">
              <a:extLst>
                <a:ext uri="{FF2B5EF4-FFF2-40B4-BE49-F238E27FC236}">
                  <a16:creationId xmlns:a16="http://schemas.microsoft.com/office/drawing/2014/main" id="{A608555A-3CC2-AA4D-895D-D5E950395060}"/>
                </a:ext>
              </a:extLst>
            </p:cNvPr>
            <p:cNvGrpSpPr/>
            <p:nvPr/>
          </p:nvGrpSpPr>
          <p:grpSpPr>
            <a:xfrm>
              <a:off x="9153680" y="868620"/>
              <a:ext cx="2100262" cy="270749"/>
              <a:chOff x="7110642" y="1645427"/>
              <a:chExt cx="1727999" cy="251997"/>
            </a:xfrm>
          </p:grpSpPr>
          <p:pic>
            <p:nvPicPr>
              <p:cNvPr id="24" name="Picture 2" descr="http://acastro.es/banderas/argentina.gif">
                <a:extLst>
                  <a:ext uri="{FF2B5EF4-FFF2-40B4-BE49-F238E27FC236}">
                    <a16:creationId xmlns:a16="http://schemas.microsoft.com/office/drawing/2014/main" id="{3F0768C4-1EBF-AF43-A2A9-44101BAA5E8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10642" y="1651440"/>
                <a:ext cx="296191" cy="21927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http://acastro.es/banderas/uruguay.gif">
                <a:extLst>
                  <a:ext uri="{FF2B5EF4-FFF2-40B4-BE49-F238E27FC236}">
                    <a16:creationId xmlns:a16="http://schemas.microsoft.com/office/drawing/2014/main" id="{F08EC997-5481-F541-B71E-D89869BFF4C0}"/>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474468" y="1651440"/>
                <a:ext cx="295858" cy="245984"/>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6" descr="http://acastro.es/banderas/chile.png">
                <a:extLst>
                  <a:ext uri="{FF2B5EF4-FFF2-40B4-BE49-F238E27FC236}">
                    <a16:creationId xmlns:a16="http://schemas.microsoft.com/office/drawing/2014/main" id="{D5468152-2378-8D4B-994B-15ECD852B93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828771" y="1651444"/>
                <a:ext cx="297660" cy="219278"/>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8" descr="http://acastro.es/banderas/brasil.png">
                <a:extLst>
                  <a:ext uri="{FF2B5EF4-FFF2-40B4-BE49-F238E27FC236}">
                    <a16:creationId xmlns:a16="http://schemas.microsoft.com/office/drawing/2014/main" id="{8B8DBA45-B23F-1843-812D-429780493F8D}"/>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8184877" y="1645428"/>
                <a:ext cx="297660" cy="231928"/>
              </a:xfrm>
              <a:prstGeom prst="rect">
                <a:avLst/>
              </a:prstGeom>
              <a:noFill/>
              <a:extLst>
                <a:ext uri="{909E8E84-426E-40DD-AFC4-6F175D3DCCD1}">
                  <a14:hiddenFill xmlns:a14="http://schemas.microsoft.com/office/drawing/2010/main">
                    <a:solidFill>
                      <a:srgbClr val="FFFFFF"/>
                    </a:solidFill>
                  </a14:hiddenFill>
                </a:ext>
              </a:extLst>
            </p:spPr>
          </p:pic>
          <p:pic>
            <p:nvPicPr>
              <p:cNvPr id="28" name="Imagen 14">
                <a:extLst>
                  <a:ext uri="{FF2B5EF4-FFF2-40B4-BE49-F238E27FC236}">
                    <a16:creationId xmlns:a16="http://schemas.microsoft.com/office/drawing/2014/main" id="{D6ABBDFA-208C-474C-BE48-39FC0B7CF142}"/>
                  </a:ext>
                </a:extLst>
              </p:cNvPr>
              <p:cNvPicPr/>
              <p:nvPr/>
            </p:nvPicPr>
            <p:blipFill>
              <a:blip r:embed="rId12" cstate="print">
                <a:extLst>
                  <a:ext uri="{28A0092B-C50C-407E-A947-70E740481C1C}">
                    <a14:useLocalDpi xmlns:a14="http://schemas.microsoft.com/office/drawing/2010/main" val="0"/>
                  </a:ext>
                </a:extLst>
              </a:blip>
              <a:stretch>
                <a:fillRect/>
              </a:stretch>
            </p:blipFill>
            <p:spPr>
              <a:xfrm>
                <a:off x="8540982" y="1645427"/>
                <a:ext cx="297659" cy="231928"/>
              </a:xfrm>
              <a:prstGeom prst="rect">
                <a:avLst/>
              </a:prstGeom>
            </p:spPr>
          </p:pic>
        </p:grpSp>
      </p:grpSp>
      <p:pic>
        <p:nvPicPr>
          <p:cNvPr id="34" name="Imagen 22">
            <a:extLst>
              <a:ext uri="{FF2B5EF4-FFF2-40B4-BE49-F238E27FC236}">
                <a16:creationId xmlns:a16="http://schemas.microsoft.com/office/drawing/2014/main" id="{703F9259-83C1-AA4E-B46F-4C435A084686}"/>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r="43363" b="-1843"/>
          <a:stretch/>
        </p:blipFill>
        <p:spPr>
          <a:xfrm>
            <a:off x="1253419" y="5937702"/>
            <a:ext cx="1393615" cy="391242"/>
          </a:xfrm>
          <a:prstGeom prst="rect">
            <a:avLst/>
          </a:prstGeom>
        </p:spPr>
      </p:pic>
      <p:pic>
        <p:nvPicPr>
          <p:cNvPr id="35" name="Imagen 25">
            <a:extLst>
              <a:ext uri="{FF2B5EF4-FFF2-40B4-BE49-F238E27FC236}">
                <a16:creationId xmlns:a16="http://schemas.microsoft.com/office/drawing/2014/main" id="{FAB29389-DCDE-EA4A-997B-F7F8F42C8F8F}"/>
              </a:ext>
            </a:extLst>
          </p:cNvPr>
          <p:cNvPicPr>
            <a:picLocks noChangeAspect="1"/>
          </p:cNvPicPr>
          <p:nvPr/>
        </p:nvPicPr>
        <p:blipFill rotWithShape="1">
          <a:blip r:embed="rId14" cstate="print">
            <a:extLst>
              <a:ext uri="{28A0092B-C50C-407E-A947-70E740481C1C}">
                <a14:useLocalDpi xmlns:a14="http://schemas.microsoft.com/office/drawing/2010/main" val="0"/>
              </a:ext>
            </a:extLst>
          </a:blip>
          <a:srcRect l="62683" t="1" b="-11465"/>
          <a:stretch/>
        </p:blipFill>
        <p:spPr>
          <a:xfrm>
            <a:off x="1253419" y="6272887"/>
            <a:ext cx="918210" cy="428196"/>
          </a:xfrm>
          <a:prstGeom prst="rect">
            <a:avLst/>
          </a:prstGeom>
        </p:spPr>
      </p:pic>
    </p:spTree>
    <p:extLst>
      <p:ext uri="{BB962C8B-B14F-4D97-AF65-F5344CB8AC3E}">
        <p14:creationId xmlns:p14="http://schemas.microsoft.com/office/powerpoint/2010/main" val="2744130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496078" y="905925"/>
            <a:ext cx="6588831" cy="369332"/>
          </a:xfrm>
          <a:prstGeom prst="rect">
            <a:avLst/>
          </a:prstGeom>
        </p:spPr>
        <p:txBody>
          <a:bodyPr wrap="square">
            <a:spAutoFit/>
          </a:bodyPr>
          <a:lstStyle/>
          <a:p>
            <a:pPr algn="ctr"/>
            <a:r>
              <a:rPr lang="es-AR" b="1" dirty="0"/>
              <a:t>Desigualdad regional</a:t>
            </a:r>
            <a:endParaRPr lang="es-ES" b="1" dirty="0"/>
          </a:p>
        </p:txBody>
      </p:sp>
      <p:graphicFrame>
        <p:nvGraphicFramePr>
          <p:cNvPr id="2" name="1 Tabla"/>
          <p:cNvGraphicFramePr>
            <a:graphicFrameLocks noGrp="1"/>
          </p:cNvGraphicFramePr>
          <p:nvPr>
            <p:extLst>
              <p:ext uri="{D42A27DB-BD31-4B8C-83A1-F6EECF244321}">
                <p14:modId xmlns:p14="http://schemas.microsoft.com/office/powerpoint/2010/main" val="1635647229"/>
              </p:ext>
            </p:extLst>
          </p:nvPr>
        </p:nvGraphicFramePr>
        <p:xfrm>
          <a:off x="493493" y="1970687"/>
          <a:ext cx="5297000" cy="4009131"/>
        </p:xfrm>
        <a:graphic>
          <a:graphicData uri="http://schemas.openxmlformats.org/drawingml/2006/table">
            <a:tbl>
              <a:tblPr firstRow="1" firstCol="1" bandRow="1">
                <a:tableStyleId>{5C22544A-7EE6-4342-B048-85BDC9FD1C3A}</a:tableStyleId>
              </a:tblPr>
              <a:tblGrid>
                <a:gridCol w="2042523">
                  <a:extLst>
                    <a:ext uri="{9D8B030D-6E8A-4147-A177-3AD203B41FA5}">
                      <a16:colId xmlns:a16="http://schemas.microsoft.com/office/drawing/2014/main" val="20000"/>
                    </a:ext>
                  </a:extLst>
                </a:gridCol>
                <a:gridCol w="1563018">
                  <a:extLst>
                    <a:ext uri="{9D8B030D-6E8A-4147-A177-3AD203B41FA5}">
                      <a16:colId xmlns:a16="http://schemas.microsoft.com/office/drawing/2014/main" val="20001"/>
                    </a:ext>
                  </a:extLst>
                </a:gridCol>
                <a:gridCol w="1691459">
                  <a:extLst>
                    <a:ext uri="{9D8B030D-6E8A-4147-A177-3AD203B41FA5}">
                      <a16:colId xmlns:a16="http://schemas.microsoft.com/office/drawing/2014/main" val="20002"/>
                    </a:ext>
                  </a:extLst>
                </a:gridCol>
              </a:tblGrid>
              <a:tr h="816675">
                <a:tc>
                  <a:txBody>
                    <a:bodyPr/>
                    <a:lstStyle/>
                    <a:p>
                      <a:pPr algn="just">
                        <a:lnSpc>
                          <a:spcPct val="115000"/>
                        </a:lnSpc>
                        <a:spcAft>
                          <a:spcPts val="0"/>
                        </a:spcAft>
                      </a:pPr>
                      <a:r>
                        <a:rPr lang="es-AR" sz="1400" dirty="0">
                          <a:effectLst/>
                        </a:rPr>
                        <a:t> </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Lugar de Nacimiento</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Lugar de Residencia en 2015</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0"/>
                  </a:ext>
                </a:extLst>
              </a:tr>
              <a:tr h="482581">
                <a:tc>
                  <a:txBody>
                    <a:bodyPr/>
                    <a:lstStyle/>
                    <a:p>
                      <a:pPr>
                        <a:lnSpc>
                          <a:spcPct val="115000"/>
                        </a:lnSpc>
                        <a:spcAft>
                          <a:spcPts val="0"/>
                        </a:spcAft>
                      </a:pPr>
                      <a:r>
                        <a:rPr lang="es-ES" sz="1400">
                          <a:effectLst/>
                        </a:rPr>
                        <a:t>Regiones</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 Superior completo</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 Superior completo</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1"/>
                  </a:ext>
                </a:extLst>
              </a:tr>
              <a:tr h="259851">
                <a:tc>
                  <a:txBody>
                    <a:bodyPr/>
                    <a:lstStyle/>
                    <a:p>
                      <a:pPr>
                        <a:lnSpc>
                          <a:spcPct val="115000"/>
                        </a:lnSpc>
                        <a:spcAft>
                          <a:spcPts val="0"/>
                        </a:spcAft>
                      </a:pPr>
                      <a:r>
                        <a:rPr lang="es-ES" sz="1400">
                          <a:effectLst/>
                        </a:rPr>
                        <a:t>CABA</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38,5</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32,9</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2"/>
                  </a:ext>
                </a:extLst>
              </a:tr>
              <a:tr h="247477">
                <a:tc>
                  <a:txBody>
                    <a:bodyPr/>
                    <a:lstStyle/>
                    <a:p>
                      <a:pPr>
                        <a:lnSpc>
                          <a:spcPct val="115000"/>
                        </a:lnSpc>
                        <a:spcAft>
                          <a:spcPts val="0"/>
                        </a:spcAft>
                      </a:pPr>
                      <a:r>
                        <a:rPr lang="es-ES" sz="1400">
                          <a:effectLst/>
                        </a:rPr>
                        <a:t>PGBA</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20,4</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17,7</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3"/>
                  </a:ext>
                </a:extLst>
              </a:tr>
              <a:tr h="247477">
                <a:tc>
                  <a:txBody>
                    <a:bodyPr/>
                    <a:lstStyle/>
                    <a:p>
                      <a:pPr>
                        <a:lnSpc>
                          <a:spcPct val="115000"/>
                        </a:lnSpc>
                        <a:spcAft>
                          <a:spcPts val="0"/>
                        </a:spcAft>
                      </a:pPr>
                      <a:r>
                        <a:rPr lang="es-ES" sz="1400">
                          <a:effectLst/>
                        </a:rPr>
                        <a:t>Cuyo</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15,3</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16,8</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4"/>
                  </a:ext>
                </a:extLst>
              </a:tr>
              <a:tr h="247477">
                <a:tc>
                  <a:txBody>
                    <a:bodyPr/>
                    <a:lstStyle/>
                    <a:p>
                      <a:pPr>
                        <a:lnSpc>
                          <a:spcPct val="115000"/>
                        </a:lnSpc>
                        <a:spcAft>
                          <a:spcPts val="0"/>
                        </a:spcAft>
                      </a:pPr>
                      <a:r>
                        <a:rPr lang="es-ES" sz="1400">
                          <a:effectLst/>
                        </a:rPr>
                        <a:t>Pampeana</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22,2</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18,1</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5"/>
                  </a:ext>
                </a:extLst>
              </a:tr>
              <a:tr h="247477">
                <a:tc>
                  <a:txBody>
                    <a:bodyPr/>
                    <a:lstStyle/>
                    <a:p>
                      <a:pPr>
                        <a:lnSpc>
                          <a:spcPct val="115000"/>
                        </a:lnSpc>
                        <a:spcAft>
                          <a:spcPts val="0"/>
                        </a:spcAft>
                      </a:pPr>
                      <a:r>
                        <a:rPr lang="es-ES" sz="1400">
                          <a:effectLst/>
                        </a:rPr>
                        <a:t>Centro</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18,7</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18,7</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6"/>
                  </a:ext>
                </a:extLst>
              </a:tr>
              <a:tr h="247477">
                <a:tc>
                  <a:txBody>
                    <a:bodyPr/>
                    <a:lstStyle/>
                    <a:p>
                      <a:pPr>
                        <a:lnSpc>
                          <a:spcPct val="115000"/>
                        </a:lnSpc>
                        <a:spcAft>
                          <a:spcPts val="0"/>
                        </a:spcAft>
                      </a:pPr>
                      <a:r>
                        <a:rPr lang="es-ES" sz="1400">
                          <a:effectLst/>
                        </a:rPr>
                        <a:t>NEA</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13,4</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16,9</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7"/>
                  </a:ext>
                </a:extLst>
              </a:tr>
              <a:tr h="247477">
                <a:tc>
                  <a:txBody>
                    <a:bodyPr/>
                    <a:lstStyle/>
                    <a:p>
                      <a:pPr>
                        <a:lnSpc>
                          <a:spcPct val="115000"/>
                        </a:lnSpc>
                        <a:spcAft>
                          <a:spcPts val="0"/>
                        </a:spcAft>
                      </a:pPr>
                      <a:r>
                        <a:rPr lang="es-ES" sz="1400">
                          <a:effectLst/>
                        </a:rPr>
                        <a:t>NOA</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16,5</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16,2</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8"/>
                  </a:ext>
                </a:extLst>
              </a:tr>
              <a:tr h="247477">
                <a:tc>
                  <a:txBody>
                    <a:bodyPr/>
                    <a:lstStyle/>
                    <a:p>
                      <a:pPr>
                        <a:lnSpc>
                          <a:spcPct val="115000"/>
                        </a:lnSpc>
                        <a:spcAft>
                          <a:spcPts val="0"/>
                        </a:spcAft>
                      </a:pPr>
                      <a:r>
                        <a:rPr lang="es-ES" sz="1400">
                          <a:effectLst/>
                        </a:rPr>
                        <a:t>Patagonia</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21,0</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22,2</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9"/>
                  </a:ext>
                </a:extLst>
              </a:tr>
              <a:tr h="470208">
                <a:tc>
                  <a:txBody>
                    <a:bodyPr/>
                    <a:lstStyle/>
                    <a:p>
                      <a:pPr>
                        <a:lnSpc>
                          <a:spcPct val="115000"/>
                        </a:lnSpc>
                        <a:spcAft>
                          <a:spcPts val="0"/>
                        </a:spcAft>
                      </a:pPr>
                      <a:r>
                        <a:rPr lang="es-ES" sz="1400" dirty="0">
                          <a:effectLst/>
                        </a:rPr>
                        <a:t>Países limítrofes más Perú</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14,0</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 </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10"/>
                  </a:ext>
                </a:extLst>
              </a:tr>
              <a:tr h="247477">
                <a:tc>
                  <a:txBody>
                    <a:bodyPr/>
                    <a:lstStyle/>
                    <a:p>
                      <a:pPr>
                        <a:lnSpc>
                          <a:spcPct val="115000"/>
                        </a:lnSpc>
                        <a:spcAft>
                          <a:spcPts val="0"/>
                        </a:spcAft>
                      </a:pPr>
                      <a:r>
                        <a:rPr lang="es-ES" sz="1400">
                          <a:effectLst/>
                        </a:rPr>
                        <a:t>Total</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19,3</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19,3</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11"/>
                  </a:ext>
                </a:extLst>
              </a:tr>
            </a:tbl>
          </a:graphicData>
        </a:graphic>
      </p:graphicFrame>
      <p:sp>
        <p:nvSpPr>
          <p:cNvPr id="3" name="Rectangle 1"/>
          <p:cNvSpPr>
            <a:spLocks noChangeArrowheads="1"/>
          </p:cNvSpPr>
          <p:nvPr/>
        </p:nvSpPr>
        <p:spPr bwMode="auto">
          <a:xfrm>
            <a:off x="441435" y="1237512"/>
            <a:ext cx="1105162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altLang="es-ES" sz="1400" b="1" i="0" u="none" strike="noStrike" cap="none" normalizeH="0" baseline="0" dirty="0">
                <a:ln>
                  <a:noFill/>
                </a:ln>
                <a:solidFill>
                  <a:schemeClr val="tx1"/>
                </a:solidFill>
                <a:effectLst/>
                <a:latin typeface="Times New Roman" pitchFamily="18" charset="0"/>
                <a:ea typeface="Arial" pitchFamily="34" charset="0"/>
                <a:cs typeface="Times New Roman" pitchFamily="18" charset="0"/>
              </a:rPr>
              <a:t>Cuadro 3 y 4.</a:t>
            </a:r>
            <a:r>
              <a:rPr kumimoji="0" lang="es-AR" altLang="es-ES" sz="1400" b="1" i="0" u="none" strike="noStrike" cap="none" normalizeH="0" dirty="0">
                <a:ln>
                  <a:noFill/>
                </a:ln>
                <a:solidFill>
                  <a:schemeClr val="tx1"/>
                </a:solidFill>
                <a:effectLst/>
                <a:latin typeface="Times New Roman" pitchFamily="18" charset="0"/>
                <a:ea typeface="Arial" pitchFamily="34" charset="0"/>
                <a:cs typeface="Times New Roman" pitchFamily="18" charset="0"/>
              </a:rPr>
              <a:t> </a:t>
            </a:r>
            <a:r>
              <a:rPr kumimoji="0" lang="es-AR" altLang="es-ES" sz="1400" b="1" i="0" u="none" strike="noStrike" cap="none" normalizeH="0" baseline="0" dirty="0">
                <a:ln>
                  <a:noFill/>
                </a:ln>
                <a:solidFill>
                  <a:schemeClr val="tx1"/>
                </a:solidFill>
                <a:effectLst/>
                <a:latin typeface="Times New Roman" pitchFamily="18" charset="0"/>
                <a:ea typeface="Arial" pitchFamily="34" charset="0"/>
                <a:cs typeface="Times New Roman" pitchFamily="18" charset="0"/>
              </a:rPr>
              <a:t>Porcentaje de graduados de nivel superior según región de nacimiento y región de residencia.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s-AR" altLang="es-ES" sz="1400" b="1" i="0" u="none" strike="noStrike" cap="none" normalizeH="0" baseline="0" dirty="0">
                <a:ln>
                  <a:noFill/>
                </a:ln>
                <a:solidFill>
                  <a:schemeClr val="tx1"/>
                </a:solidFill>
                <a:effectLst/>
                <a:latin typeface="Times New Roman" pitchFamily="18" charset="0"/>
                <a:ea typeface="Arial" pitchFamily="34" charset="0"/>
                <a:cs typeface="Times New Roman" pitchFamily="18" charset="0"/>
              </a:rPr>
              <a:t>Argentina urbana (2015) y México (2016)</a:t>
            </a:r>
            <a:endParaRPr kumimoji="0" lang="es-ES" altLang="es-ES" sz="14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5" name="4 Tabla"/>
          <p:cNvGraphicFramePr>
            <a:graphicFrameLocks noGrp="1"/>
          </p:cNvGraphicFramePr>
          <p:nvPr>
            <p:extLst>
              <p:ext uri="{D42A27DB-BD31-4B8C-83A1-F6EECF244321}">
                <p14:modId xmlns:p14="http://schemas.microsoft.com/office/powerpoint/2010/main" val="3411744390"/>
              </p:ext>
            </p:extLst>
          </p:nvPr>
        </p:nvGraphicFramePr>
        <p:xfrm>
          <a:off x="6394476" y="1954925"/>
          <a:ext cx="5087008" cy="3925612"/>
        </p:xfrm>
        <a:graphic>
          <a:graphicData uri="http://schemas.openxmlformats.org/drawingml/2006/table">
            <a:tbl>
              <a:tblPr firstRow="1" firstCol="1" bandRow="1">
                <a:tableStyleId>{5C22544A-7EE6-4342-B048-85BDC9FD1C3A}</a:tableStyleId>
              </a:tblPr>
              <a:tblGrid>
                <a:gridCol w="1961550">
                  <a:extLst>
                    <a:ext uri="{9D8B030D-6E8A-4147-A177-3AD203B41FA5}">
                      <a16:colId xmlns:a16="http://schemas.microsoft.com/office/drawing/2014/main" val="20000"/>
                    </a:ext>
                  </a:extLst>
                </a:gridCol>
                <a:gridCol w="1717374">
                  <a:extLst>
                    <a:ext uri="{9D8B030D-6E8A-4147-A177-3AD203B41FA5}">
                      <a16:colId xmlns:a16="http://schemas.microsoft.com/office/drawing/2014/main" val="20001"/>
                    </a:ext>
                  </a:extLst>
                </a:gridCol>
                <a:gridCol w="1408084">
                  <a:extLst>
                    <a:ext uri="{9D8B030D-6E8A-4147-A177-3AD203B41FA5}">
                      <a16:colId xmlns:a16="http://schemas.microsoft.com/office/drawing/2014/main" val="20002"/>
                    </a:ext>
                  </a:extLst>
                </a:gridCol>
              </a:tblGrid>
              <a:tr h="966888">
                <a:tc>
                  <a:txBody>
                    <a:bodyPr/>
                    <a:lstStyle/>
                    <a:p>
                      <a:pPr algn="just">
                        <a:lnSpc>
                          <a:spcPct val="115000"/>
                        </a:lnSpc>
                        <a:spcAft>
                          <a:spcPts val="0"/>
                        </a:spcAft>
                      </a:pPr>
                      <a:r>
                        <a:rPr lang="es-AR" sz="1400" dirty="0">
                          <a:effectLst/>
                        </a:rPr>
                        <a:t> </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AR" sz="1400" dirty="0">
                          <a:effectLst/>
                        </a:rPr>
                        <a:t>Lugar de Residencia a los 14 años</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Lugar de Residencia en 2016</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0"/>
                  </a:ext>
                </a:extLst>
              </a:tr>
              <a:tr h="571342">
                <a:tc>
                  <a:txBody>
                    <a:bodyPr/>
                    <a:lstStyle/>
                    <a:p>
                      <a:pPr>
                        <a:lnSpc>
                          <a:spcPct val="115000"/>
                        </a:lnSpc>
                        <a:spcAft>
                          <a:spcPts val="0"/>
                        </a:spcAft>
                      </a:pPr>
                      <a:r>
                        <a:rPr lang="es-ES" sz="1400">
                          <a:effectLst/>
                        </a:rPr>
                        <a:t>Regiones</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 Superior completo</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 Superior completo</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1"/>
                  </a:ext>
                </a:extLst>
              </a:tr>
              <a:tr h="397897">
                <a:tc>
                  <a:txBody>
                    <a:bodyPr/>
                    <a:lstStyle/>
                    <a:p>
                      <a:pPr>
                        <a:lnSpc>
                          <a:spcPct val="115000"/>
                        </a:lnSpc>
                        <a:spcAft>
                          <a:spcPts val="0"/>
                        </a:spcAft>
                      </a:pPr>
                      <a:r>
                        <a:rPr lang="es-ES" sz="1400">
                          <a:effectLst/>
                        </a:rPr>
                        <a:t>Ciudad de México</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31,1</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30,5</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2"/>
                  </a:ext>
                </a:extLst>
              </a:tr>
              <a:tr h="397897">
                <a:tc>
                  <a:txBody>
                    <a:bodyPr/>
                    <a:lstStyle/>
                    <a:p>
                      <a:pPr>
                        <a:lnSpc>
                          <a:spcPct val="115000"/>
                        </a:lnSpc>
                        <a:spcAft>
                          <a:spcPts val="0"/>
                        </a:spcAft>
                      </a:pPr>
                      <a:r>
                        <a:rPr lang="es-ES" sz="1400" dirty="0">
                          <a:effectLst/>
                        </a:rPr>
                        <a:t>Frontera</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a:effectLst/>
                        </a:rPr>
                        <a:t>17,2</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16,3</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3"/>
                  </a:ext>
                </a:extLst>
              </a:tr>
              <a:tr h="397897">
                <a:tc>
                  <a:txBody>
                    <a:bodyPr/>
                    <a:lstStyle/>
                    <a:p>
                      <a:pPr>
                        <a:lnSpc>
                          <a:spcPct val="115000"/>
                        </a:lnSpc>
                        <a:spcAft>
                          <a:spcPts val="0"/>
                        </a:spcAft>
                      </a:pPr>
                      <a:r>
                        <a:rPr lang="es-ES" sz="1400">
                          <a:effectLst/>
                        </a:rPr>
                        <a:t>Bajío-occidente</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a:effectLst/>
                        </a:rPr>
                        <a:t>15,4</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15,9</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4"/>
                  </a:ext>
                </a:extLst>
              </a:tr>
              <a:tr h="397897">
                <a:tc>
                  <a:txBody>
                    <a:bodyPr/>
                    <a:lstStyle/>
                    <a:p>
                      <a:pPr>
                        <a:lnSpc>
                          <a:spcPct val="115000"/>
                        </a:lnSpc>
                        <a:spcAft>
                          <a:spcPts val="0"/>
                        </a:spcAft>
                      </a:pPr>
                      <a:r>
                        <a:rPr lang="es-ES" sz="1400">
                          <a:effectLst/>
                        </a:rPr>
                        <a:t>Centro</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a:effectLst/>
                        </a:rPr>
                        <a:t>14,2</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14,3</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5"/>
                  </a:ext>
                </a:extLst>
              </a:tr>
              <a:tr h="397897">
                <a:tc>
                  <a:txBody>
                    <a:bodyPr/>
                    <a:lstStyle/>
                    <a:p>
                      <a:pPr>
                        <a:lnSpc>
                          <a:spcPct val="115000"/>
                        </a:lnSpc>
                        <a:spcAft>
                          <a:spcPts val="0"/>
                        </a:spcAft>
                      </a:pPr>
                      <a:r>
                        <a:rPr lang="es-ES" sz="1400">
                          <a:effectLst/>
                        </a:rPr>
                        <a:t>Golfo-sur</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11,9</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12,8</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6"/>
                  </a:ext>
                </a:extLst>
              </a:tr>
              <a:tr h="397897">
                <a:tc>
                  <a:txBody>
                    <a:bodyPr/>
                    <a:lstStyle/>
                    <a:p>
                      <a:pPr>
                        <a:lnSpc>
                          <a:spcPct val="115000"/>
                        </a:lnSpc>
                        <a:spcAft>
                          <a:spcPts val="0"/>
                        </a:spcAft>
                      </a:pPr>
                      <a:r>
                        <a:rPr lang="es-ES" sz="1400" dirty="0">
                          <a:effectLst/>
                        </a:rPr>
                        <a:t>Total</a:t>
                      </a:r>
                      <a:endParaRPr lang="es-ES" sz="1400" dirty="0">
                        <a:effectLst/>
                        <a:latin typeface="Arial"/>
                        <a:ea typeface="Arial"/>
                      </a:endParaRPr>
                    </a:p>
                  </a:txBody>
                  <a:tcPr marL="44450" marR="44450" marT="0" marB="0" anchor="ctr"/>
                </a:tc>
                <a:tc>
                  <a:txBody>
                    <a:bodyPr/>
                    <a:lstStyle/>
                    <a:p>
                      <a:pPr algn="ctr">
                        <a:lnSpc>
                          <a:spcPct val="115000"/>
                        </a:lnSpc>
                        <a:spcAft>
                          <a:spcPts val="0"/>
                        </a:spcAft>
                      </a:pPr>
                      <a:r>
                        <a:rPr lang="es-ES" sz="1400">
                          <a:effectLst/>
                        </a:rPr>
                        <a:t>15,4</a:t>
                      </a:r>
                      <a:endParaRPr lang="es-ES" sz="1400">
                        <a:effectLst/>
                        <a:latin typeface="Arial"/>
                        <a:ea typeface="Arial"/>
                      </a:endParaRPr>
                    </a:p>
                  </a:txBody>
                  <a:tcPr marL="44450" marR="44450" marT="0" marB="0" anchor="ctr"/>
                </a:tc>
                <a:tc>
                  <a:txBody>
                    <a:bodyPr/>
                    <a:lstStyle/>
                    <a:p>
                      <a:pPr algn="ctr">
                        <a:lnSpc>
                          <a:spcPct val="115000"/>
                        </a:lnSpc>
                        <a:spcAft>
                          <a:spcPts val="0"/>
                        </a:spcAft>
                      </a:pPr>
                      <a:r>
                        <a:rPr lang="es-ES" sz="1400" dirty="0">
                          <a:effectLst/>
                        </a:rPr>
                        <a:t>15,4</a:t>
                      </a:r>
                      <a:endParaRPr lang="es-ES" sz="1400" dirty="0">
                        <a:effectLst/>
                        <a:latin typeface="Arial"/>
                        <a:ea typeface="Arial"/>
                      </a:endParaRPr>
                    </a:p>
                  </a:txBody>
                  <a:tcPr marL="44450" marR="44450" marT="0" marB="0" anchor="ctr"/>
                </a:tc>
                <a:extLst>
                  <a:ext uri="{0D108BD9-81ED-4DB2-BD59-A6C34878D82A}">
                    <a16:rowId xmlns:a16="http://schemas.microsoft.com/office/drawing/2014/main" val="10007"/>
                  </a:ext>
                </a:extLst>
              </a:tr>
            </a:tbl>
          </a:graphicData>
        </a:graphic>
      </p:graphicFrame>
      <p:sp>
        <p:nvSpPr>
          <p:cNvPr id="6" name="Rectangle 2"/>
          <p:cNvSpPr>
            <a:spLocks noChangeArrowheads="1"/>
          </p:cNvSpPr>
          <p:nvPr/>
        </p:nvSpPr>
        <p:spPr bwMode="auto">
          <a:xfrm>
            <a:off x="6284086" y="6122563"/>
            <a:ext cx="53351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AR" altLang="es-ES" sz="900" b="0" i="0" u="none" strike="noStrike" cap="none" normalizeH="0" baseline="0" dirty="0">
                <a:ln>
                  <a:noFill/>
                </a:ln>
                <a:solidFill>
                  <a:schemeClr val="tx1"/>
                </a:solidFill>
                <a:effectLst/>
                <a:latin typeface="Arial" pitchFamily="34" charset="0"/>
                <a:ea typeface="Times New Roman" pitchFamily="18" charset="0"/>
                <a:cs typeface="Arial" pitchFamily="34" charset="0"/>
              </a:rPr>
              <a:t>Fuente: elaboración propia con base en MMSI INEGI. Los casos que reportaron residencia a los 14 años fuera de México fueron excluidos del análisis </a:t>
            </a:r>
            <a:endParaRPr kumimoji="0" lang="es-AR" altLang="es-ES" sz="1800" b="0" i="0" u="none" strike="noStrike" cap="none" normalizeH="0" baseline="0" dirty="0">
              <a:ln>
                <a:noFill/>
              </a:ln>
              <a:solidFill>
                <a:schemeClr val="tx1"/>
              </a:solidFill>
              <a:effectLst/>
              <a:latin typeface="Arial" pitchFamily="34" charset="0"/>
              <a:cs typeface="Arial" pitchFamily="34" charset="0"/>
            </a:endParaRPr>
          </a:p>
        </p:txBody>
      </p:sp>
      <p:sp>
        <p:nvSpPr>
          <p:cNvPr id="24" name="Rectangle 2"/>
          <p:cNvSpPr>
            <a:spLocks noChangeArrowheads="1"/>
          </p:cNvSpPr>
          <p:nvPr/>
        </p:nvSpPr>
        <p:spPr bwMode="auto">
          <a:xfrm>
            <a:off x="571499" y="6138616"/>
            <a:ext cx="53351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es-AR" altLang="es-ES" sz="900" dirty="0">
                <a:latin typeface="Arial" pitchFamily="34" charset="0"/>
                <a:ea typeface="Times New Roman" pitchFamily="18" charset="0"/>
                <a:cs typeface="Arial" pitchFamily="34" charset="0"/>
              </a:rPr>
              <a:t>Fuente: elaboración propia con base en ENES-PISAC. Nota: Los PSH nacidos en otros países fueron eliminados por la escasa cantidad de casos</a:t>
            </a:r>
            <a:endParaRPr lang="es-AR" altLang="es-ES" sz="900" dirty="0">
              <a:latin typeface="Arial" pitchFamily="34" charset="0"/>
              <a:cs typeface="Arial" pitchFamily="34" charset="0"/>
            </a:endParaRPr>
          </a:p>
        </p:txBody>
      </p:sp>
      <p:sp>
        <p:nvSpPr>
          <p:cNvPr id="25" name="24 Elipse"/>
          <p:cNvSpPr/>
          <p:nvPr/>
        </p:nvSpPr>
        <p:spPr>
          <a:xfrm>
            <a:off x="3023391" y="3165227"/>
            <a:ext cx="591829" cy="45719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 name="26 Elipse"/>
          <p:cNvSpPr/>
          <p:nvPr/>
        </p:nvSpPr>
        <p:spPr>
          <a:xfrm>
            <a:off x="8904828" y="3393826"/>
            <a:ext cx="591829" cy="45719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305032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1561732523"/>
              </p:ext>
            </p:extLst>
          </p:nvPr>
        </p:nvGraphicFramePr>
        <p:xfrm>
          <a:off x="354563" y="507152"/>
          <a:ext cx="5519732" cy="5666816"/>
        </p:xfrm>
        <a:graphic>
          <a:graphicData uri="http://schemas.openxmlformats.org/drawingml/2006/table">
            <a:tbl>
              <a:tblPr firstRow="1" firstCol="1" bandRow="1">
                <a:tableStyleId>{5C22544A-7EE6-4342-B048-85BDC9FD1C3A}</a:tableStyleId>
              </a:tblPr>
              <a:tblGrid>
                <a:gridCol w="2157111">
                  <a:extLst>
                    <a:ext uri="{9D8B030D-6E8A-4147-A177-3AD203B41FA5}">
                      <a16:colId xmlns:a16="http://schemas.microsoft.com/office/drawing/2014/main" val="20000"/>
                    </a:ext>
                  </a:extLst>
                </a:gridCol>
                <a:gridCol w="620418">
                  <a:extLst>
                    <a:ext uri="{9D8B030D-6E8A-4147-A177-3AD203B41FA5}">
                      <a16:colId xmlns:a16="http://schemas.microsoft.com/office/drawing/2014/main" val="20001"/>
                    </a:ext>
                  </a:extLst>
                </a:gridCol>
                <a:gridCol w="618210">
                  <a:extLst>
                    <a:ext uri="{9D8B030D-6E8A-4147-A177-3AD203B41FA5}">
                      <a16:colId xmlns:a16="http://schemas.microsoft.com/office/drawing/2014/main" val="20002"/>
                    </a:ext>
                  </a:extLst>
                </a:gridCol>
                <a:gridCol w="618210">
                  <a:extLst>
                    <a:ext uri="{9D8B030D-6E8A-4147-A177-3AD203B41FA5}">
                      <a16:colId xmlns:a16="http://schemas.microsoft.com/office/drawing/2014/main" val="20003"/>
                    </a:ext>
                  </a:extLst>
                </a:gridCol>
                <a:gridCol w="620418">
                  <a:extLst>
                    <a:ext uri="{9D8B030D-6E8A-4147-A177-3AD203B41FA5}">
                      <a16:colId xmlns:a16="http://schemas.microsoft.com/office/drawing/2014/main" val="20004"/>
                    </a:ext>
                  </a:extLst>
                </a:gridCol>
                <a:gridCol w="885365">
                  <a:extLst>
                    <a:ext uri="{9D8B030D-6E8A-4147-A177-3AD203B41FA5}">
                      <a16:colId xmlns:a16="http://schemas.microsoft.com/office/drawing/2014/main" val="20005"/>
                    </a:ext>
                  </a:extLst>
                </a:gridCol>
              </a:tblGrid>
              <a:tr h="458607">
                <a:tc>
                  <a:txBody>
                    <a:bodyPr/>
                    <a:lstStyle/>
                    <a:p>
                      <a:pPr algn="ctr">
                        <a:lnSpc>
                          <a:spcPct val="115000"/>
                        </a:lnSpc>
                        <a:spcAft>
                          <a:spcPts val="0"/>
                        </a:spcAft>
                      </a:pPr>
                      <a:r>
                        <a:rPr lang="es-ES" sz="1100" dirty="0">
                          <a:effectLst/>
                        </a:rPr>
                        <a:t>Variables independientes</a:t>
                      </a:r>
                      <a:endParaRPr lang="es-ES" sz="1100" dirty="0">
                        <a:effectLst/>
                        <a:latin typeface="Arial"/>
                        <a:ea typeface="Arial"/>
                      </a:endParaRPr>
                    </a:p>
                  </a:txBody>
                  <a:tcPr marL="57501" marR="57501" marT="0" marB="0" anchor="ctr"/>
                </a:tc>
                <a:tc>
                  <a:txBody>
                    <a:bodyPr/>
                    <a:lstStyle/>
                    <a:p>
                      <a:pPr algn="ctr">
                        <a:lnSpc>
                          <a:spcPct val="115000"/>
                        </a:lnSpc>
                        <a:spcAft>
                          <a:spcPts val="0"/>
                        </a:spcAft>
                      </a:pPr>
                      <a:r>
                        <a:rPr lang="es-ES" sz="1100" dirty="0">
                          <a:effectLst/>
                        </a:rPr>
                        <a:t>Modelo 1</a:t>
                      </a:r>
                      <a:endParaRPr lang="es-ES" sz="1100" dirty="0">
                        <a:effectLst/>
                        <a:latin typeface="Arial"/>
                        <a:ea typeface="Arial"/>
                      </a:endParaRPr>
                    </a:p>
                  </a:txBody>
                  <a:tcPr marL="57501" marR="57501" marT="0" marB="0" anchor="ctr"/>
                </a:tc>
                <a:tc>
                  <a:txBody>
                    <a:bodyPr/>
                    <a:lstStyle/>
                    <a:p>
                      <a:pPr algn="ctr">
                        <a:lnSpc>
                          <a:spcPct val="115000"/>
                        </a:lnSpc>
                        <a:spcAft>
                          <a:spcPts val="0"/>
                        </a:spcAft>
                      </a:pPr>
                      <a:r>
                        <a:rPr lang="es-ES" sz="1100">
                          <a:effectLst/>
                        </a:rPr>
                        <a:t>Modelo 2</a:t>
                      </a:r>
                      <a:endParaRPr lang="es-ES" sz="1100">
                        <a:effectLst/>
                        <a:latin typeface="Arial"/>
                        <a:ea typeface="Arial"/>
                      </a:endParaRPr>
                    </a:p>
                  </a:txBody>
                  <a:tcPr marL="57501" marR="57501" marT="0" marB="0" anchor="ctr"/>
                </a:tc>
                <a:tc>
                  <a:txBody>
                    <a:bodyPr/>
                    <a:lstStyle/>
                    <a:p>
                      <a:pPr algn="ctr">
                        <a:lnSpc>
                          <a:spcPct val="115000"/>
                        </a:lnSpc>
                        <a:spcAft>
                          <a:spcPts val="0"/>
                        </a:spcAft>
                      </a:pPr>
                      <a:r>
                        <a:rPr lang="es-ES" sz="1100">
                          <a:effectLst/>
                        </a:rPr>
                        <a:t>Modelo 3</a:t>
                      </a:r>
                      <a:endParaRPr lang="es-ES" sz="1100">
                        <a:effectLst/>
                        <a:latin typeface="Arial"/>
                        <a:ea typeface="Arial"/>
                      </a:endParaRPr>
                    </a:p>
                  </a:txBody>
                  <a:tcPr marL="57501" marR="57501" marT="0" marB="0" anchor="ctr"/>
                </a:tc>
                <a:tc>
                  <a:txBody>
                    <a:bodyPr/>
                    <a:lstStyle/>
                    <a:p>
                      <a:pPr algn="ctr">
                        <a:lnSpc>
                          <a:spcPct val="115000"/>
                        </a:lnSpc>
                        <a:spcAft>
                          <a:spcPts val="0"/>
                        </a:spcAft>
                      </a:pPr>
                      <a:r>
                        <a:rPr lang="es-ES" sz="1100" dirty="0">
                          <a:effectLst/>
                        </a:rPr>
                        <a:t>Modelo</a:t>
                      </a:r>
                    </a:p>
                    <a:p>
                      <a:pPr algn="ctr">
                        <a:lnSpc>
                          <a:spcPct val="115000"/>
                        </a:lnSpc>
                        <a:spcAft>
                          <a:spcPts val="0"/>
                        </a:spcAft>
                      </a:pPr>
                      <a:r>
                        <a:rPr lang="es-ES" sz="1100" dirty="0">
                          <a:effectLst/>
                          <a:latin typeface="Arial"/>
                          <a:ea typeface="Arial"/>
                        </a:rPr>
                        <a:t>4</a:t>
                      </a:r>
                      <a:r>
                        <a:rPr lang="es-ES" sz="1100" baseline="0" dirty="0">
                          <a:effectLst/>
                          <a:latin typeface="Arial"/>
                          <a:ea typeface="Arial"/>
                        </a:rPr>
                        <a:t> </a:t>
                      </a:r>
                    </a:p>
                    <a:p>
                      <a:pPr algn="ctr">
                        <a:lnSpc>
                          <a:spcPct val="115000"/>
                        </a:lnSpc>
                        <a:spcAft>
                          <a:spcPts val="0"/>
                        </a:spcAft>
                      </a:pPr>
                      <a:r>
                        <a:rPr lang="es-ES" sz="1100" dirty="0" err="1">
                          <a:effectLst/>
                          <a:latin typeface="Arial"/>
                          <a:ea typeface="Arial"/>
                        </a:rPr>
                        <a:t>Pobl</a:t>
                      </a:r>
                      <a:r>
                        <a:rPr lang="es-ES" sz="1100" dirty="0">
                          <a:effectLst/>
                          <a:latin typeface="Arial"/>
                          <a:ea typeface="Arial"/>
                        </a:rPr>
                        <a:t>.</a:t>
                      </a:r>
                      <a:r>
                        <a:rPr lang="es-ES" sz="1100" baseline="0" dirty="0">
                          <a:effectLst/>
                          <a:latin typeface="Arial"/>
                          <a:ea typeface="Arial"/>
                        </a:rPr>
                        <a:t> 30 a 65</a:t>
                      </a:r>
                      <a:endParaRPr lang="es-ES" sz="1100" dirty="0">
                        <a:effectLst/>
                        <a:latin typeface="Arial"/>
                        <a:ea typeface="Arial"/>
                      </a:endParaRPr>
                    </a:p>
                  </a:txBody>
                  <a:tcPr marL="57501" marR="57501" marT="0" marB="0" anchor="ctr"/>
                </a:tc>
                <a:tc>
                  <a:txBody>
                    <a:bodyPr/>
                    <a:lstStyle/>
                    <a:p>
                      <a:pPr algn="ctr">
                        <a:lnSpc>
                          <a:spcPct val="115000"/>
                        </a:lnSpc>
                        <a:spcAft>
                          <a:spcPts val="0"/>
                        </a:spcAft>
                      </a:pPr>
                      <a:r>
                        <a:rPr lang="es-AR" sz="1100" dirty="0">
                          <a:effectLst/>
                        </a:rPr>
                        <a:t>Modelo 4 bis</a:t>
                      </a:r>
                      <a:endParaRPr lang="es-ES" sz="1100" dirty="0">
                        <a:effectLst/>
                      </a:endParaRPr>
                    </a:p>
                    <a:p>
                      <a:pPr algn="ctr">
                        <a:lnSpc>
                          <a:spcPct val="115000"/>
                        </a:lnSpc>
                        <a:spcAft>
                          <a:spcPts val="0"/>
                        </a:spcAft>
                      </a:pPr>
                      <a:r>
                        <a:rPr lang="es-AR" sz="1100" dirty="0">
                          <a:effectLst/>
                        </a:rPr>
                        <a:t>Población con secundario completo</a:t>
                      </a:r>
                      <a:endParaRPr lang="es-ES" sz="1100" dirty="0">
                        <a:effectLst/>
                        <a:latin typeface="Arial"/>
                        <a:ea typeface="Arial"/>
                      </a:endParaRPr>
                    </a:p>
                  </a:txBody>
                  <a:tcPr marL="57501" marR="57501" marT="0" marB="0" anchor="ctr"/>
                </a:tc>
                <a:extLst>
                  <a:ext uri="{0D108BD9-81ED-4DB2-BD59-A6C34878D82A}">
                    <a16:rowId xmlns:a16="http://schemas.microsoft.com/office/drawing/2014/main" val="10000"/>
                  </a:ext>
                </a:extLst>
              </a:tr>
              <a:tr h="152869">
                <a:tc>
                  <a:txBody>
                    <a:bodyPr/>
                    <a:lstStyle/>
                    <a:p>
                      <a:pPr algn="just">
                        <a:lnSpc>
                          <a:spcPct val="115000"/>
                        </a:lnSpc>
                        <a:spcAft>
                          <a:spcPts val="0"/>
                        </a:spcAft>
                      </a:pPr>
                      <a:r>
                        <a:rPr lang="es-ES" sz="1100">
                          <a:effectLst/>
                        </a:rPr>
                        <a:t>Sexo (Ref. Hombre)</a:t>
                      </a:r>
                      <a:endParaRPr lang="es-ES" sz="1100">
                        <a:effectLst/>
                        <a:latin typeface="Arial"/>
                        <a:ea typeface="Arial"/>
                      </a:endParaRPr>
                    </a:p>
                  </a:txBody>
                  <a:tcPr marL="57501" marR="57501" marT="0" marB="0" anchor="ctr"/>
                </a:tc>
                <a:tc>
                  <a:txBody>
                    <a:bodyPr/>
                    <a:lstStyle/>
                    <a:p>
                      <a:pPr algn="r">
                        <a:lnSpc>
                          <a:spcPct val="115000"/>
                        </a:lnSpc>
                        <a:spcAft>
                          <a:spcPts val="0"/>
                        </a:spcAft>
                      </a:pPr>
                      <a:r>
                        <a:rPr lang="es-ES" sz="1100">
                          <a:effectLst/>
                        </a:rPr>
                        <a:t> </a:t>
                      </a:r>
                      <a:endParaRPr lang="es-ES" sz="1100">
                        <a:effectLst/>
                        <a:latin typeface="Arial"/>
                        <a:ea typeface="Arial"/>
                      </a:endParaRPr>
                    </a:p>
                  </a:txBody>
                  <a:tcPr marL="57501" marR="57501" marT="0" marB="0" anchor="ctr"/>
                </a:tc>
                <a:tc>
                  <a:txBody>
                    <a:bodyPr/>
                    <a:lstStyle/>
                    <a:p>
                      <a:pPr algn="r">
                        <a:lnSpc>
                          <a:spcPct val="115000"/>
                        </a:lnSpc>
                        <a:spcAft>
                          <a:spcPts val="0"/>
                        </a:spcAft>
                      </a:pPr>
                      <a:r>
                        <a:rPr lang="es-ES" sz="1100">
                          <a:effectLst/>
                        </a:rPr>
                        <a:t> </a:t>
                      </a:r>
                      <a:endParaRPr lang="es-ES" sz="1100">
                        <a:effectLst/>
                        <a:latin typeface="Arial"/>
                        <a:ea typeface="Arial"/>
                      </a:endParaRPr>
                    </a:p>
                  </a:txBody>
                  <a:tcPr marL="57501" marR="57501" marT="0" marB="0" anchor="ctr"/>
                </a:tc>
                <a:tc>
                  <a:txBody>
                    <a:bodyPr/>
                    <a:lstStyle/>
                    <a:p>
                      <a:pPr algn="r">
                        <a:lnSpc>
                          <a:spcPct val="115000"/>
                        </a:lnSpc>
                        <a:spcAft>
                          <a:spcPts val="0"/>
                        </a:spcAft>
                      </a:pPr>
                      <a:r>
                        <a:rPr lang="es-ES" sz="1100">
                          <a:effectLst/>
                        </a:rPr>
                        <a:t> </a:t>
                      </a:r>
                      <a:endParaRPr lang="es-ES" sz="1100">
                        <a:effectLst/>
                        <a:latin typeface="Arial"/>
                        <a:ea typeface="Arial"/>
                      </a:endParaRPr>
                    </a:p>
                  </a:txBody>
                  <a:tcPr marL="57501" marR="57501" marT="0" marB="0" anchor="ctr"/>
                </a:tc>
                <a:tc>
                  <a:txBody>
                    <a:bodyPr/>
                    <a:lstStyle/>
                    <a:p>
                      <a:pPr algn="r">
                        <a:lnSpc>
                          <a:spcPct val="115000"/>
                        </a:lnSpc>
                        <a:spcAft>
                          <a:spcPts val="0"/>
                        </a:spcAft>
                      </a:pPr>
                      <a:r>
                        <a:rPr lang="es-ES" sz="1100">
                          <a:effectLst/>
                        </a:rPr>
                        <a:t> </a:t>
                      </a:r>
                      <a:endParaRPr lang="es-ES" sz="1100">
                        <a:effectLst/>
                        <a:latin typeface="Arial"/>
                        <a:ea typeface="Arial"/>
                      </a:endParaRPr>
                    </a:p>
                  </a:txBody>
                  <a:tcPr marL="57501" marR="57501" marT="0" marB="0" anchor="ctr"/>
                </a:tc>
                <a:tc>
                  <a:txBody>
                    <a:bodyPr/>
                    <a:lstStyle/>
                    <a:p>
                      <a:pPr algn="r">
                        <a:lnSpc>
                          <a:spcPct val="115000"/>
                        </a:lnSpc>
                        <a:spcAft>
                          <a:spcPts val="0"/>
                        </a:spcAft>
                      </a:pPr>
                      <a:r>
                        <a:rPr lang="es-ES" sz="1100" dirty="0">
                          <a:effectLst/>
                        </a:rPr>
                        <a:t> </a:t>
                      </a:r>
                      <a:endParaRPr lang="es-ES" sz="1100" dirty="0">
                        <a:effectLst/>
                        <a:latin typeface="Arial"/>
                        <a:ea typeface="Arial"/>
                      </a:endParaRPr>
                    </a:p>
                  </a:txBody>
                  <a:tcPr marL="57501" marR="57501" marT="0" marB="0" anchor="ctr"/>
                </a:tc>
                <a:extLst>
                  <a:ext uri="{0D108BD9-81ED-4DB2-BD59-A6C34878D82A}">
                    <a16:rowId xmlns:a16="http://schemas.microsoft.com/office/drawing/2014/main" val="10001"/>
                  </a:ext>
                </a:extLst>
              </a:tr>
              <a:tr h="152869">
                <a:tc>
                  <a:txBody>
                    <a:bodyPr/>
                    <a:lstStyle/>
                    <a:p>
                      <a:pPr algn="just">
                        <a:lnSpc>
                          <a:spcPct val="115000"/>
                        </a:lnSpc>
                        <a:spcAft>
                          <a:spcPts val="0"/>
                        </a:spcAft>
                      </a:pPr>
                      <a:r>
                        <a:rPr lang="es-ES" sz="1100">
                          <a:effectLst/>
                        </a:rPr>
                        <a:t>Mujer</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dirty="0">
                          <a:effectLst/>
                        </a:rPr>
                        <a:t>2,24***</a:t>
                      </a:r>
                      <a:endParaRPr lang="es-ES" sz="1100" dirty="0">
                        <a:effectLst/>
                        <a:latin typeface="Arial"/>
                        <a:ea typeface="Arial"/>
                      </a:endParaRPr>
                    </a:p>
                  </a:txBody>
                  <a:tcPr marL="57501" marR="57501" marT="0" marB="0"/>
                </a:tc>
                <a:tc>
                  <a:txBody>
                    <a:bodyPr/>
                    <a:lstStyle/>
                    <a:p>
                      <a:pPr algn="just">
                        <a:lnSpc>
                          <a:spcPct val="115000"/>
                        </a:lnSpc>
                        <a:spcAft>
                          <a:spcPts val="0"/>
                        </a:spcAft>
                      </a:pPr>
                      <a:r>
                        <a:rPr lang="es-ES" sz="1100">
                          <a:effectLst/>
                        </a:rPr>
                        <a:t>2,42***</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2,43***</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dirty="0">
                          <a:effectLst/>
                        </a:rPr>
                        <a:t>2,40***</a:t>
                      </a:r>
                      <a:endParaRPr lang="es-ES" sz="1100" dirty="0">
                        <a:effectLst/>
                        <a:latin typeface="Arial"/>
                        <a:ea typeface="Arial"/>
                      </a:endParaRPr>
                    </a:p>
                  </a:txBody>
                  <a:tcPr marL="57501" marR="57501" marT="0" marB="0"/>
                </a:tc>
                <a:tc>
                  <a:txBody>
                    <a:bodyPr/>
                    <a:lstStyle/>
                    <a:p>
                      <a:pPr algn="ctr">
                        <a:lnSpc>
                          <a:spcPct val="115000"/>
                        </a:lnSpc>
                        <a:spcAft>
                          <a:spcPts val="0"/>
                        </a:spcAft>
                      </a:pPr>
                      <a:r>
                        <a:rPr lang="es-ES" sz="1100" dirty="0">
                          <a:effectLst/>
                        </a:rPr>
                        <a:t>2,32***</a:t>
                      </a:r>
                      <a:endParaRPr lang="es-ES" sz="1100" dirty="0">
                        <a:effectLst/>
                        <a:latin typeface="Arial"/>
                        <a:ea typeface="Arial"/>
                      </a:endParaRPr>
                    </a:p>
                  </a:txBody>
                  <a:tcPr marL="57501" marR="57501" marT="0" marB="0"/>
                </a:tc>
                <a:extLst>
                  <a:ext uri="{0D108BD9-81ED-4DB2-BD59-A6C34878D82A}">
                    <a16:rowId xmlns:a16="http://schemas.microsoft.com/office/drawing/2014/main" val="10002"/>
                  </a:ext>
                </a:extLst>
              </a:tr>
              <a:tr h="152869">
                <a:tc>
                  <a:txBody>
                    <a:bodyPr/>
                    <a:lstStyle/>
                    <a:p>
                      <a:pPr algn="just">
                        <a:lnSpc>
                          <a:spcPct val="115000"/>
                        </a:lnSpc>
                        <a:spcAft>
                          <a:spcPts val="0"/>
                        </a:spcAft>
                      </a:pPr>
                      <a:r>
                        <a:rPr lang="es-MX" sz="1100">
                          <a:effectLst/>
                        </a:rPr>
                        <a:t>Origen de clase (Ref. Clase popular)</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MX"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MX" sz="1100" dirty="0">
                          <a:effectLst/>
                        </a:rPr>
                        <a:t> </a:t>
                      </a:r>
                      <a:endParaRPr lang="es-ES" sz="1100" dirty="0">
                        <a:effectLst/>
                        <a:latin typeface="Arial"/>
                        <a:ea typeface="Arial"/>
                      </a:endParaRPr>
                    </a:p>
                  </a:txBody>
                  <a:tcPr marL="57501" marR="57501" marT="0" marB="0" anchor="b"/>
                </a:tc>
                <a:extLst>
                  <a:ext uri="{0D108BD9-81ED-4DB2-BD59-A6C34878D82A}">
                    <a16:rowId xmlns:a16="http://schemas.microsoft.com/office/drawing/2014/main" val="10003"/>
                  </a:ext>
                </a:extLst>
              </a:tr>
              <a:tr h="152869">
                <a:tc>
                  <a:txBody>
                    <a:bodyPr/>
                    <a:lstStyle/>
                    <a:p>
                      <a:pPr algn="just">
                        <a:lnSpc>
                          <a:spcPct val="115000"/>
                        </a:lnSpc>
                        <a:spcAft>
                          <a:spcPts val="0"/>
                        </a:spcAft>
                      </a:pPr>
                      <a:r>
                        <a:rPr lang="es-MX" sz="1100">
                          <a:effectLst/>
                        </a:rPr>
                        <a:t>Clase de servicios y empleadores</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6,14*** </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3,14***</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3,10***</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3,11***</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dirty="0">
                          <a:effectLst/>
                        </a:rPr>
                        <a:t>2,03***</a:t>
                      </a:r>
                      <a:endParaRPr lang="es-ES" sz="1100" dirty="0">
                        <a:effectLst/>
                        <a:latin typeface="Arial"/>
                        <a:ea typeface="Arial"/>
                      </a:endParaRPr>
                    </a:p>
                  </a:txBody>
                  <a:tcPr marL="57501" marR="57501" marT="0" marB="0"/>
                </a:tc>
                <a:extLst>
                  <a:ext uri="{0D108BD9-81ED-4DB2-BD59-A6C34878D82A}">
                    <a16:rowId xmlns:a16="http://schemas.microsoft.com/office/drawing/2014/main" val="10004"/>
                  </a:ext>
                </a:extLst>
              </a:tr>
              <a:tr h="152869">
                <a:tc>
                  <a:txBody>
                    <a:bodyPr/>
                    <a:lstStyle/>
                    <a:p>
                      <a:pPr algn="just">
                        <a:lnSpc>
                          <a:spcPct val="115000"/>
                        </a:lnSpc>
                        <a:spcAft>
                          <a:spcPts val="0"/>
                        </a:spcAft>
                      </a:pPr>
                      <a:r>
                        <a:rPr lang="es-ES" sz="1100">
                          <a:effectLst/>
                        </a:rPr>
                        <a:t>Clase Intermedia</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2,45***</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2,09***</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2,06***</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2,05***</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dirty="0">
                          <a:effectLst/>
                        </a:rPr>
                        <a:t>1,60**</a:t>
                      </a:r>
                      <a:endParaRPr lang="es-ES" sz="1100" dirty="0">
                        <a:effectLst/>
                        <a:latin typeface="Arial"/>
                        <a:ea typeface="Arial"/>
                      </a:endParaRPr>
                    </a:p>
                  </a:txBody>
                  <a:tcPr marL="57501" marR="57501" marT="0" marB="0"/>
                </a:tc>
                <a:extLst>
                  <a:ext uri="{0D108BD9-81ED-4DB2-BD59-A6C34878D82A}">
                    <a16:rowId xmlns:a16="http://schemas.microsoft.com/office/drawing/2014/main" val="10005"/>
                  </a:ext>
                </a:extLst>
              </a:tr>
              <a:tr h="305738">
                <a:tc>
                  <a:txBody>
                    <a:bodyPr/>
                    <a:lstStyle/>
                    <a:p>
                      <a:pPr>
                        <a:lnSpc>
                          <a:spcPct val="115000"/>
                        </a:lnSpc>
                        <a:spcAft>
                          <a:spcPts val="0"/>
                        </a:spcAft>
                      </a:pPr>
                      <a:r>
                        <a:rPr lang="es-MX" sz="1100">
                          <a:effectLst/>
                        </a:rPr>
                        <a:t>Nivel educativo del PSH de origen</a:t>
                      </a:r>
                      <a:endParaRPr lang="es-ES" sz="1100">
                        <a:effectLst/>
                      </a:endParaRPr>
                    </a:p>
                    <a:p>
                      <a:pPr algn="just">
                        <a:lnSpc>
                          <a:spcPct val="115000"/>
                        </a:lnSpc>
                        <a:spcAft>
                          <a:spcPts val="0"/>
                        </a:spcAft>
                      </a:pPr>
                      <a:r>
                        <a:rPr lang="es-ES" sz="1100">
                          <a:effectLst/>
                        </a:rPr>
                        <a:t>(Ref. Hasta secundaria incompleta)</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dirty="0">
                          <a:effectLst/>
                        </a:rPr>
                        <a:t> </a:t>
                      </a:r>
                      <a:endParaRPr lang="es-ES" sz="1100" dirty="0">
                        <a:effectLst/>
                        <a:latin typeface="Arial"/>
                        <a:ea typeface="Arial"/>
                      </a:endParaRPr>
                    </a:p>
                  </a:txBody>
                  <a:tcPr marL="57501" marR="57501" marT="0" marB="0" anchor="b"/>
                </a:tc>
                <a:extLst>
                  <a:ext uri="{0D108BD9-81ED-4DB2-BD59-A6C34878D82A}">
                    <a16:rowId xmlns:a16="http://schemas.microsoft.com/office/drawing/2014/main" val="10006"/>
                  </a:ext>
                </a:extLst>
              </a:tr>
              <a:tr h="152869">
                <a:tc>
                  <a:txBody>
                    <a:bodyPr/>
                    <a:lstStyle/>
                    <a:p>
                      <a:pPr algn="just">
                        <a:lnSpc>
                          <a:spcPct val="115000"/>
                        </a:lnSpc>
                        <a:spcAft>
                          <a:spcPts val="0"/>
                        </a:spcAft>
                      </a:pPr>
                      <a:r>
                        <a:rPr lang="es-ES" sz="1100">
                          <a:effectLst/>
                        </a:rPr>
                        <a:t>Secundario completo</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2,58***</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2,49***</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2,63***</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a:effectLst/>
                        </a:rPr>
                        <a:t>1,59**</a:t>
                      </a:r>
                      <a:endParaRPr lang="es-ES" sz="1100">
                        <a:effectLst/>
                        <a:latin typeface="Arial"/>
                        <a:ea typeface="Arial"/>
                      </a:endParaRPr>
                    </a:p>
                  </a:txBody>
                  <a:tcPr marL="57501" marR="57501" marT="0" marB="0"/>
                </a:tc>
                <a:extLst>
                  <a:ext uri="{0D108BD9-81ED-4DB2-BD59-A6C34878D82A}">
                    <a16:rowId xmlns:a16="http://schemas.microsoft.com/office/drawing/2014/main" val="10007"/>
                  </a:ext>
                </a:extLst>
              </a:tr>
              <a:tr h="152869">
                <a:tc>
                  <a:txBody>
                    <a:bodyPr/>
                    <a:lstStyle/>
                    <a:p>
                      <a:pPr algn="just">
                        <a:lnSpc>
                          <a:spcPct val="115000"/>
                        </a:lnSpc>
                        <a:spcAft>
                          <a:spcPts val="0"/>
                        </a:spcAft>
                      </a:pPr>
                      <a:r>
                        <a:rPr lang="es-ES" sz="1100">
                          <a:effectLst/>
                        </a:rPr>
                        <a:t>Superior completo</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7,03***</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6,43***</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6,92***</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dirty="0">
                          <a:effectLst/>
                        </a:rPr>
                        <a:t>3,96***</a:t>
                      </a:r>
                      <a:endParaRPr lang="es-ES" sz="1100" dirty="0">
                        <a:effectLst/>
                        <a:latin typeface="Arial"/>
                        <a:ea typeface="Arial"/>
                      </a:endParaRPr>
                    </a:p>
                  </a:txBody>
                  <a:tcPr marL="57501" marR="57501" marT="0" marB="0"/>
                </a:tc>
                <a:extLst>
                  <a:ext uri="{0D108BD9-81ED-4DB2-BD59-A6C34878D82A}">
                    <a16:rowId xmlns:a16="http://schemas.microsoft.com/office/drawing/2014/main" val="10008"/>
                  </a:ext>
                </a:extLst>
              </a:tr>
              <a:tr h="152869">
                <a:tc>
                  <a:txBody>
                    <a:bodyPr/>
                    <a:lstStyle/>
                    <a:p>
                      <a:pPr algn="just">
                        <a:lnSpc>
                          <a:spcPct val="115000"/>
                        </a:lnSpc>
                        <a:spcAft>
                          <a:spcPts val="0"/>
                        </a:spcAft>
                      </a:pPr>
                      <a:r>
                        <a:rPr lang="es-MX" sz="1100">
                          <a:effectLst/>
                        </a:rPr>
                        <a:t>Lugar de nacimiento (Ref. CABA)</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MX"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57501" marR="57501" marT="0" marB="0" anchor="b"/>
                </a:tc>
                <a:extLst>
                  <a:ext uri="{0D108BD9-81ED-4DB2-BD59-A6C34878D82A}">
                    <a16:rowId xmlns:a16="http://schemas.microsoft.com/office/drawing/2014/main" val="10009"/>
                  </a:ext>
                </a:extLst>
              </a:tr>
              <a:tr h="152869">
                <a:tc>
                  <a:txBody>
                    <a:bodyPr/>
                    <a:lstStyle/>
                    <a:p>
                      <a:pPr algn="just">
                        <a:lnSpc>
                          <a:spcPct val="115000"/>
                        </a:lnSpc>
                        <a:spcAft>
                          <a:spcPts val="0"/>
                        </a:spcAft>
                      </a:pPr>
                      <a:r>
                        <a:rPr lang="es-ES" sz="1100">
                          <a:effectLst/>
                        </a:rPr>
                        <a:t>PGBA</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0,61*</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0,61*</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a:effectLst/>
                        </a:rPr>
                        <a:t>0,68</a:t>
                      </a:r>
                      <a:endParaRPr lang="es-ES" sz="1100">
                        <a:effectLst/>
                        <a:latin typeface="Arial"/>
                        <a:ea typeface="Arial"/>
                      </a:endParaRPr>
                    </a:p>
                  </a:txBody>
                  <a:tcPr marL="57501" marR="57501" marT="0" marB="0"/>
                </a:tc>
                <a:extLst>
                  <a:ext uri="{0D108BD9-81ED-4DB2-BD59-A6C34878D82A}">
                    <a16:rowId xmlns:a16="http://schemas.microsoft.com/office/drawing/2014/main" val="10010"/>
                  </a:ext>
                </a:extLst>
              </a:tr>
              <a:tr h="152869">
                <a:tc>
                  <a:txBody>
                    <a:bodyPr/>
                    <a:lstStyle/>
                    <a:p>
                      <a:pPr algn="just">
                        <a:lnSpc>
                          <a:spcPct val="115000"/>
                        </a:lnSpc>
                        <a:spcAft>
                          <a:spcPts val="0"/>
                        </a:spcAft>
                      </a:pPr>
                      <a:r>
                        <a:rPr lang="es-ES" sz="1100">
                          <a:effectLst/>
                        </a:rPr>
                        <a:t>Cuyo</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0,42***</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0,42***</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dirty="0">
                          <a:effectLst/>
                        </a:rPr>
                        <a:t>0,55*</a:t>
                      </a:r>
                      <a:endParaRPr lang="es-ES" sz="1100" dirty="0">
                        <a:effectLst/>
                        <a:latin typeface="Arial"/>
                        <a:ea typeface="Arial"/>
                      </a:endParaRPr>
                    </a:p>
                  </a:txBody>
                  <a:tcPr marL="57501" marR="57501" marT="0" marB="0"/>
                </a:tc>
                <a:extLst>
                  <a:ext uri="{0D108BD9-81ED-4DB2-BD59-A6C34878D82A}">
                    <a16:rowId xmlns:a16="http://schemas.microsoft.com/office/drawing/2014/main" val="10011"/>
                  </a:ext>
                </a:extLst>
              </a:tr>
              <a:tr h="152869">
                <a:tc>
                  <a:txBody>
                    <a:bodyPr/>
                    <a:lstStyle/>
                    <a:p>
                      <a:pPr algn="just">
                        <a:lnSpc>
                          <a:spcPct val="115000"/>
                        </a:lnSpc>
                        <a:spcAft>
                          <a:spcPts val="0"/>
                        </a:spcAft>
                      </a:pPr>
                      <a:r>
                        <a:rPr lang="es-ES" sz="1100">
                          <a:effectLst/>
                        </a:rPr>
                        <a:t>Pampeana</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0,63*</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0,64*</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a:effectLst/>
                        </a:rPr>
                        <a:t>0,73</a:t>
                      </a:r>
                      <a:endParaRPr lang="es-ES" sz="1100">
                        <a:effectLst/>
                        <a:latin typeface="Arial"/>
                        <a:ea typeface="Arial"/>
                      </a:endParaRPr>
                    </a:p>
                  </a:txBody>
                  <a:tcPr marL="57501" marR="57501" marT="0" marB="0"/>
                </a:tc>
                <a:extLst>
                  <a:ext uri="{0D108BD9-81ED-4DB2-BD59-A6C34878D82A}">
                    <a16:rowId xmlns:a16="http://schemas.microsoft.com/office/drawing/2014/main" val="10012"/>
                  </a:ext>
                </a:extLst>
              </a:tr>
              <a:tr h="152869">
                <a:tc>
                  <a:txBody>
                    <a:bodyPr/>
                    <a:lstStyle/>
                    <a:p>
                      <a:pPr algn="just">
                        <a:lnSpc>
                          <a:spcPct val="115000"/>
                        </a:lnSpc>
                        <a:spcAft>
                          <a:spcPts val="0"/>
                        </a:spcAft>
                      </a:pPr>
                      <a:r>
                        <a:rPr lang="es-ES" sz="1100">
                          <a:effectLst/>
                        </a:rPr>
                        <a:t>Centro</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0,55**</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0,53**</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a:effectLst/>
                        </a:rPr>
                        <a:t>0,68</a:t>
                      </a:r>
                      <a:endParaRPr lang="es-ES" sz="1100">
                        <a:effectLst/>
                        <a:latin typeface="Arial"/>
                        <a:ea typeface="Arial"/>
                      </a:endParaRPr>
                    </a:p>
                  </a:txBody>
                  <a:tcPr marL="57501" marR="57501" marT="0" marB="0"/>
                </a:tc>
                <a:extLst>
                  <a:ext uri="{0D108BD9-81ED-4DB2-BD59-A6C34878D82A}">
                    <a16:rowId xmlns:a16="http://schemas.microsoft.com/office/drawing/2014/main" val="10013"/>
                  </a:ext>
                </a:extLst>
              </a:tr>
              <a:tr h="152869">
                <a:tc>
                  <a:txBody>
                    <a:bodyPr/>
                    <a:lstStyle/>
                    <a:p>
                      <a:pPr algn="just">
                        <a:lnSpc>
                          <a:spcPct val="115000"/>
                        </a:lnSpc>
                        <a:spcAft>
                          <a:spcPts val="0"/>
                        </a:spcAft>
                      </a:pPr>
                      <a:r>
                        <a:rPr lang="es-ES" sz="1100">
                          <a:effectLst/>
                        </a:rPr>
                        <a:t>NEA</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0,45**</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0,45**</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a:effectLst/>
                        </a:rPr>
                        <a:t>0,77</a:t>
                      </a:r>
                      <a:endParaRPr lang="es-ES" sz="1100">
                        <a:effectLst/>
                        <a:latin typeface="Arial"/>
                        <a:ea typeface="Arial"/>
                      </a:endParaRPr>
                    </a:p>
                  </a:txBody>
                  <a:tcPr marL="57501" marR="57501" marT="0" marB="0"/>
                </a:tc>
                <a:extLst>
                  <a:ext uri="{0D108BD9-81ED-4DB2-BD59-A6C34878D82A}">
                    <a16:rowId xmlns:a16="http://schemas.microsoft.com/office/drawing/2014/main" val="10014"/>
                  </a:ext>
                </a:extLst>
              </a:tr>
              <a:tr h="152869">
                <a:tc>
                  <a:txBody>
                    <a:bodyPr/>
                    <a:lstStyle/>
                    <a:p>
                      <a:pPr algn="just">
                        <a:lnSpc>
                          <a:spcPct val="115000"/>
                        </a:lnSpc>
                        <a:spcAft>
                          <a:spcPts val="0"/>
                        </a:spcAft>
                      </a:pPr>
                      <a:r>
                        <a:rPr lang="es-ES" sz="1100" dirty="0">
                          <a:effectLst/>
                        </a:rPr>
                        <a:t>NOA</a:t>
                      </a:r>
                      <a:endParaRPr lang="es-ES" sz="1100" dirty="0">
                        <a:effectLst/>
                        <a:latin typeface="Arial"/>
                        <a:ea typeface="Arial"/>
                      </a:endParaRPr>
                    </a:p>
                  </a:txBody>
                  <a:tcPr marL="57501" marR="57501" marT="0" marB="0"/>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0,62*</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0,61*</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a:effectLst/>
                        </a:rPr>
                        <a:t>0,89</a:t>
                      </a:r>
                      <a:endParaRPr lang="es-ES" sz="1100">
                        <a:effectLst/>
                        <a:latin typeface="Arial"/>
                        <a:ea typeface="Arial"/>
                      </a:endParaRPr>
                    </a:p>
                  </a:txBody>
                  <a:tcPr marL="57501" marR="57501" marT="0" marB="0"/>
                </a:tc>
                <a:extLst>
                  <a:ext uri="{0D108BD9-81ED-4DB2-BD59-A6C34878D82A}">
                    <a16:rowId xmlns:a16="http://schemas.microsoft.com/office/drawing/2014/main" val="10015"/>
                  </a:ext>
                </a:extLst>
              </a:tr>
              <a:tr h="152869">
                <a:tc>
                  <a:txBody>
                    <a:bodyPr/>
                    <a:lstStyle/>
                    <a:p>
                      <a:pPr algn="just">
                        <a:lnSpc>
                          <a:spcPct val="115000"/>
                        </a:lnSpc>
                        <a:spcAft>
                          <a:spcPts val="0"/>
                        </a:spcAft>
                      </a:pPr>
                      <a:r>
                        <a:rPr lang="es-ES" sz="1100">
                          <a:effectLst/>
                        </a:rPr>
                        <a:t>Patagonia</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0,61*</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0,64</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dirty="0">
                          <a:effectLst/>
                        </a:rPr>
                        <a:t>0,95</a:t>
                      </a:r>
                      <a:endParaRPr lang="es-ES" sz="1100" dirty="0">
                        <a:effectLst/>
                        <a:latin typeface="Arial"/>
                        <a:ea typeface="Arial"/>
                      </a:endParaRPr>
                    </a:p>
                  </a:txBody>
                  <a:tcPr marL="57501" marR="57501" marT="0" marB="0"/>
                </a:tc>
                <a:extLst>
                  <a:ext uri="{0D108BD9-81ED-4DB2-BD59-A6C34878D82A}">
                    <a16:rowId xmlns:a16="http://schemas.microsoft.com/office/drawing/2014/main" val="10016"/>
                  </a:ext>
                </a:extLst>
              </a:tr>
              <a:tr h="152869">
                <a:tc>
                  <a:txBody>
                    <a:bodyPr/>
                    <a:lstStyle/>
                    <a:p>
                      <a:pPr>
                        <a:lnSpc>
                          <a:spcPct val="115000"/>
                        </a:lnSpc>
                        <a:spcAft>
                          <a:spcPts val="0"/>
                        </a:spcAft>
                      </a:pPr>
                      <a:r>
                        <a:rPr lang="es-ES" sz="1100">
                          <a:effectLst/>
                        </a:rPr>
                        <a:t>Países limítrofes más Perú</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0,32***</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0,31***</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dirty="0">
                          <a:effectLst/>
                        </a:rPr>
                        <a:t>0,47*</a:t>
                      </a:r>
                      <a:endParaRPr lang="es-ES" sz="1100" dirty="0">
                        <a:effectLst/>
                        <a:latin typeface="Arial"/>
                        <a:ea typeface="Arial"/>
                      </a:endParaRPr>
                    </a:p>
                  </a:txBody>
                  <a:tcPr marL="57501" marR="57501" marT="0" marB="0"/>
                </a:tc>
                <a:extLst>
                  <a:ext uri="{0D108BD9-81ED-4DB2-BD59-A6C34878D82A}">
                    <a16:rowId xmlns:a16="http://schemas.microsoft.com/office/drawing/2014/main" val="10017"/>
                  </a:ext>
                </a:extLst>
              </a:tr>
              <a:tr h="152869">
                <a:tc>
                  <a:txBody>
                    <a:bodyPr/>
                    <a:lstStyle/>
                    <a:p>
                      <a:pPr>
                        <a:lnSpc>
                          <a:spcPct val="115000"/>
                        </a:lnSpc>
                        <a:spcAft>
                          <a:spcPts val="0"/>
                        </a:spcAft>
                      </a:pPr>
                      <a:r>
                        <a:rPr lang="es-ES" sz="1100">
                          <a:effectLst/>
                        </a:rPr>
                        <a:t>Cohorte de nacimiento (Ref. 52-59)</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dirty="0">
                          <a:effectLst/>
                        </a:rPr>
                        <a:t> </a:t>
                      </a:r>
                      <a:endParaRPr lang="es-ES" sz="1100" dirty="0">
                        <a:effectLst/>
                        <a:latin typeface="Arial"/>
                        <a:ea typeface="Arial"/>
                      </a:endParaRPr>
                    </a:p>
                  </a:txBody>
                  <a:tcPr marL="57501" marR="57501" marT="0" marB="0" anchor="b"/>
                </a:tc>
                <a:extLst>
                  <a:ext uri="{0D108BD9-81ED-4DB2-BD59-A6C34878D82A}">
                    <a16:rowId xmlns:a16="http://schemas.microsoft.com/office/drawing/2014/main" val="10018"/>
                  </a:ext>
                </a:extLst>
              </a:tr>
              <a:tr h="152869">
                <a:tc>
                  <a:txBody>
                    <a:bodyPr/>
                    <a:lstStyle/>
                    <a:p>
                      <a:pPr algn="just">
                        <a:lnSpc>
                          <a:spcPct val="115000"/>
                        </a:lnSpc>
                        <a:spcAft>
                          <a:spcPts val="0"/>
                        </a:spcAft>
                      </a:pPr>
                      <a:r>
                        <a:rPr lang="es-ES" sz="1100">
                          <a:effectLst/>
                        </a:rPr>
                        <a:t>Nacidos entre 1960 y 1968</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0,88</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a:effectLst/>
                        </a:rPr>
                        <a:t>0,78</a:t>
                      </a:r>
                      <a:endParaRPr lang="es-ES" sz="1100">
                        <a:effectLst/>
                        <a:latin typeface="Arial"/>
                        <a:ea typeface="Arial"/>
                      </a:endParaRPr>
                    </a:p>
                  </a:txBody>
                  <a:tcPr marL="57501" marR="57501" marT="0" marB="0"/>
                </a:tc>
                <a:extLst>
                  <a:ext uri="{0D108BD9-81ED-4DB2-BD59-A6C34878D82A}">
                    <a16:rowId xmlns:a16="http://schemas.microsoft.com/office/drawing/2014/main" val="10019"/>
                  </a:ext>
                </a:extLst>
              </a:tr>
              <a:tr h="152869">
                <a:tc>
                  <a:txBody>
                    <a:bodyPr/>
                    <a:lstStyle/>
                    <a:p>
                      <a:pPr algn="just">
                        <a:lnSpc>
                          <a:spcPct val="115000"/>
                        </a:lnSpc>
                        <a:spcAft>
                          <a:spcPts val="0"/>
                        </a:spcAft>
                      </a:pPr>
                      <a:r>
                        <a:rPr lang="es-ES" sz="1100">
                          <a:effectLst/>
                        </a:rPr>
                        <a:t>Nacidos entre 1969 y 1977</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0,88</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a:effectLst/>
                        </a:rPr>
                        <a:t>0,72</a:t>
                      </a:r>
                      <a:endParaRPr lang="es-ES" sz="1100">
                        <a:effectLst/>
                        <a:latin typeface="Arial"/>
                        <a:ea typeface="Arial"/>
                      </a:endParaRPr>
                    </a:p>
                  </a:txBody>
                  <a:tcPr marL="57501" marR="57501" marT="0" marB="0"/>
                </a:tc>
                <a:extLst>
                  <a:ext uri="{0D108BD9-81ED-4DB2-BD59-A6C34878D82A}">
                    <a16:rowId xmlns:a16="http://schemas.microsoft.com/office/drawing/2014/main" val="10020"/>
                  </a:ext>
                </a:extLst>
              </a:tr>
              <a:tr h="152869">
                <a:tc>
                  <a:txBody>
                    <a:bodyPr/>
                    <a:lstStyle/>
                    <a:p>
                      <a:pPr algn="just">
                        <a:lnSpc>
                          <a:spcPct val="115000"/>
                        </a:lnSpc>
                        <a:spcAft>
                          <a:spcPts val="0"/>
                        </a:spcAft>
                      </a:pPr>
                      <a:r>
                        <a:rPr lang="es-ES" sz="1100">
                          <a:effectLst/>
                        </a:rPr>
                        <a:t>Nacidos entre 1978 y 1986</a:t>
                      </a:r>
                      <a:endParaRPr lang="es-ES" sz="110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57501" marR="57501" marT="0" marB="0" anchor="b"/>
                </a:tc>
                <a:tc>
                  <a:txBody>
                    <a:bodyPr/>
                    <a:lstStyle/>
                    <a:p>
                      <a:pPr algn="just">
                        <a:lnSpc>
                          <a:spcPct val="115000"/>
                        </a:lnSpc>
                        <a:spcAft>
                          <a:spcPts val="0"/>
                        </a:spcAft>
                      </a:pPr>
                      <a:r>
                        <a:rPr lang="es-ES" sz="1100">
                          <a:effectLst/>
                        </a:rPr>
                        <a:t>0,61**</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dirty="0">
                          <a:effectLst/>
                        </a:rPr>
                        <a:t>0,50***</a:t>
                      </a:r>
                      <a:endParaRPr lang="es-ES" sz="1100" dirty="0">
                        <a:effectLst/>
                        <a:latin typeface="Arial"/>
                        <a:ea typeface="Arial"/>
                      </a:endParaRPr>
                    </a:p>
                  </a:txBody>
                  <a:tcPr marL="57501" marR="57501" marT="0" marB="0"/>
                </a:tc>
                <a:extLst>
                  <a:ext uri="{0D108BD9-81ED-4DB2-BD59-A6C34878D82A}">
                    <a16:rowId xmlns:a16="http://schemas.microsoft.com/office/drawing/2014/main" val="10021"/>
                  </a:ext>
                </a:extLst>
              </a:tr>
              <a:tr h="152869">
                <a:tc>
                  <a:txBody>
                    <a:bodyPr/>
                    <a:lstStyle/>
                    <a:p>
                      <a:pPr algn="just">
                        <a:lnSpc>
                          <a:spcPct val="115000"/>
                        </a:lnSpc>
                        <a:spcAft>
                          <a:spcPts val="0"/>
                        </a:spcAft>
                      </a:pPr>
                      <a:r>
                        <a:rPr lang="es-ES" sz="1100">
                          <a:effectLst/>
                        </a:rPr>
                        <a:t>Constante</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0,092</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0,078</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0,135</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0,159</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dirty="0">
                          <a:effectLst/>
                        </a:rPr>
                        <a:t>0,430</a:t>
                      </a:r>
                      <a:endParaRPr lang="es-ES" sz="1100" dirty="0">
                        <a:effectLst/>
                        <a:latin typeface="Arial"/>
                        <a:ea typeface="Arial"/>
                      </a:endParaRPr>
                    </a:p>
                  </a:txBody>
                  <a:tcPr marL="57501" marR="57501" marT="0" marB="0"/>
                </a:tc>
                <a:extLst>
                  <a:ext uri="{0D108BD9-81ED-4DB2-BD59-A6C34878D82A}">
                    <a16:rowId xmlns:a16="http://schemas.microsoft.com/office/drawing/2014/main" val="10022"/>
                  </a:ext>
                </a:extLst>
              </a:tr>
              <a:tr h="152869">
                <a:tc>
                  <a:txBody>
                    <a:bodyPr/>
                    <a:lstStyle/>
                    <a:p>
                      <a:pPr algn="just">
                        <a:lnSpc>
                          <a:spcPct val="115000"/>
                        </a:lnSpc>
                        <a:spcAft>
                          <a:spcPts val="0"/>
                        </a:spcAft>
                      </a:pPr>
                      <a:r>
                        <a:rPr lang="es-ES" sz="1100">
                          <a:effectLst/>
                        </a:rPr>
                        <a:t>Pseudo R</a:t>
                      </a:r>
                      <a:r>
                        <a:rPr lang="es-ES" sz="1100" baseline="30000">
                          <a:effectLst/>
                        </a:rPr>
                        <a:t>2</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0,109</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0,165</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0,175</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0,179</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dirty="0">
                          <a:effectLst/>
                        </a:rPr>
                        <a:t>0,108</a:t>
                      </a:r>
                      <a:endParaRPr lang="es-ES" sz="1100" dirty="0">
                        <a:effectLst/>
                        <a:latin typeface="Arial"/>
                        <a:ea typeface="Arial"/>
                      </a:endParaRPr>
                    </a:p>
                  </a:txBody>
                  <a:tcPr marL="57501" marR="57501" marT="0" marB="0"/>
                </a:tc>
                <a:extLst>
                  <a:ext uri="{0D108BD9-81ED-4DB2-BD59-A6C34878D82A}">
                    <a16:rowId xmlns:a16="http://schemas.microsoft.com/office/drawing/2014/main" val="10023"/>
                  </a:ext>
                </a:extLst>
              </a:tr>
              <a:tr h="152869">
                <a:tc>
                  <a:txBody>
                    <a:bodyPr/>
                    <a:lstStyle/>
                    <a:p>
                      <a:pPr algn="just">
                        <a:lnSpc>
                          <a:spcPct val="115000"/>
                        </a:lnSpc>
                        <a:spcAft>
                          <a:spcPts val="0"/>
                        </a:spcAft>
                      </a:pPr>
                      <a:r>
                        <a:rPr lang="es-ES" sz="1100" dirty="0">
                          <a:effectLst/>
                        </a:rPr>
                        <a:t>N</a:t>
                      </a:r>
                      <a:endParaRPr lang="es-ES" sz="1100" dirty="0">
                        <a:effectLst/>
                        <a:latin typeface="Arial"/>
                        <a:ea typeface="Arial"/>
                      </a:endParaRPr>
                    </a:p>
                  </a:txBody>
                  <a:tcPr marL="57501" marR="57501" marT="0" marB="0" anchor="ctr"/>
                </a:tc>
                <a:tc>
                  <a:txBody>
                    <a:bodyPr/>
                    <a:lstStyle/>
                    <a:p>
                      <a:pPr algn="just">
                        <a:lnSpc>
                          <a:spcPct val="115000"/>
                        </a:lnSpc>
                        <a:spcAft>
                          <a:spcPts val="0"/>
                        </a:spcAft>
                      </a:pPr>
                      <a:r>
                        <a:rPr lang="es-ES" sz="1100">
                          <a:effectLst/>
                        </a:rPr>
                        <a:t>4.911</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4.558</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4.505</a:t>
                      </a:r>
                      <a:endParaRPr lang="es-ES" sz="1100">
                        <a:effectLst/>
                        <a:latin typeface="Arial"/>
                        <a:ea typeface="Arial"/>
                      </a:endParaRPr>
                    </a:p>
                  </a:txBody>
                  <a:tcPr marL="57501" marR="57501" marT="0" marB="0"/>
                </a:tc>
                <a:tc>
                  <a:txBody>
                    <a:bodyPr/>
                    <a:lstStyle/>
                    <a:p>
                      <a:pPr algn="just">
                        <a:lnSpc>
                          <a:spcPct val="115000"/>
                        </a:lnSpc>
                        <a:spcAft>
                          <a:spcPts val="0"/>
                        </a:spcAft>
                      </a:pPr>
                      <a:r>
                        <a:rPr lang="es-ES" sz="1100">
                          <a:effectLst/>
                        </a:rPr>
                        <a:t>4.505</a:t>
                      </a:r>
                      <a:endParaRPr lang="es-ES" sz="1100">
                        <a:effectLst/>
                        <a:latin typeface="Arial"/>
                        <a:ea typeface="Arial"/>
                      </a:endParaRPr>
                    </a:p>
                  </a:txBody>
                  <a:tcPr marL="57501" marR="57501" marT="0" marB="0"/>
                </a:tc>
                <a:tc>
                  <a:txBody>
                    <a:bodyPr/>
                    <a:lstStyle/>
                    <a:p>
                      <a:pPr algn="ctr">
                        <a:lnSpc>
                          <a:spcPct val="115000"/>
                        </a:lnSpc>
                        <a:spcAft>
                          <a:spcPts val="0"/>
                        </a:spcAft>
                      </a:pPr>
                      <a:r>
                        <a:rPr lang="es-ES" sz="1100" dirty="0">
                          <a:effectLst/>
                        </a:rPr>
                        <a:t>2.406</a:t>
                      </a:r>
                      <a:endParaRPr lang="es-ES" sz="1100" dirty="0">
                        <a:effectLst/>
                        <a:latin typeface="Arial"/>
                        <a:ea typeface="Arial"/>
                      </a:endParaRPr>
                    </a:p>
                  </a:txBody>
                  <a:tcPr marL="57501" marR="57501" marT="0" marB="0"/>
                </a:tc>
                <a:extLst>
                  <a:ext uri="{0D108BD9-81ED-4DB2-BD59-A6C34878D82A}">
                    <a16:rowId xmlns:a16="http://schemas.microsoft.com/office/drawing/2014/main" val="10024"/>
                  </a:ext>
                </a:extLst>
              </a:tr>
            </a:tbl>
          </a:graphicData>
        </a:graphic>
      </p:graphicFrame>
      <p:sp>
        <p:nvSpPr>
          <p:cNvPr id="3" name="2 Rectángulo"/>
          <p:cNvSpPr/>
          <p:nvPr/>
        </p:nvSpPr>
        <p:spPr>
          <a:xfrm>
            <a:off x="257056" y="107042"/>
            <a:ext cx="5714746" cy="400110"/>
          </a:xfrm>
          <a:prstGeom prst="rect">
            <a:avLst/>
          </a:prstGeom>
        </p:spPr>
        <p:txBody>
          <a:bodyPr wrap="square">
            <a:spAutoFit/>
          </a:bodyPr>
          <a:lstStyle/>
          <a:p>
            <a:r>
              <a:rPr lang="es-AR" sz="1000" b="1" dirty="0"/>
              <a:t>Regresión logística binaria de nivel superior completo en origen de clase social, nivel educativo del PSH, sexo, lugar de nacimiento y cohorte. Población de 30 a 65 años PSH. Argentina urbana (</a:t>
            </a:r>
            <a:r>
              <a:rPr lang="es-AR" sz="1000" b="1" dirty="0" err="1"/>
              <a:t>Exp</a:t>
            </a:r>
            <a:r>
              <a:rPr lang="es-AR" sz="1000" b="1" dirty="0"/>
              <a:t>. Beta)</a:t>
            </a:r>
            <a:endParaRPr lang="es-ES" sz="1000" dirty="0"/>
          </a:p>
        </p:txBody>
      </p:sp>
      <p:graphicFrame>
        <p:nvGraphicFramePr>
          <p:cNvPr id="20" name="19 Tabla"/>
          <p:cNvGraphicFramePr>
            <a:graphicFrameLocks noGrp="1"/>
          </p:cNvGraphicFramePr>
          <p:nvPr>
            <p:extLst>
              <p:ext uri="{D42A27DB-BD31-4B8C-83A1-F6EECF244321}">
                <p14:modId xmlns:p14="http://schemas.microsoft.com/office/powerpoint/2010/main" val="3308878243"/>
              </p:ext>
            </p:extLst>
          </p:nvPr>
        </p:nvGraphicFramePr>
        <p:xfrm>
          <a:off x="6309598" y="521551"/>
          <a:ext cx="5577602" cy="5961310"/>
        </p:xfrm>
        <a:graphic>
          <a:graphicData uri="http://schemas.openxmlformats.org/drawingml/2006/table">
            <a:tbl>
              <a:tblPr firstRow="1" firstCol="1" bandRow="1">
                <a:tableStyleId>{5C22544A-7EE6-4342-B048-85BDC9FD1C3A}</a:tableStyleId>
              </a:tblPr>
              <a:tblGrid>
                <a:gridCol w="2179727">
                  <a:extLst>
                    <a:ext uri="{9D8B030D-6E8A-4147-A177-3AD203B41FA5}">
                      <a16:colId xmlns:a16="http://schemas.microsoft.com/office/drawing/2014/main" val="20000"/>
                    </a:ext>
                  </a:extLst>
                </a:gridCol>
                <a:gridCol w="626923">
                  <a:extLst>
                    <a:ext uri="{9D8B030D-6E8A-4147-A177-3AD203B41FA5}">
                      <a16:colId xmlns:a16="http://schemas.microsoft.com/office/drawing/2014/main" val="20001"/>
                    </a:ext>
                  </a:extLst>
                </a:gridCol>
                <a:gridCol w="624691">
                  <a:extLst>
                    <a:ext uri="{9D8B030D-6E8A-4147-A177-3AD203B41FA5}">
                      <a16:colId xmlns:a16="http://schemas.microsoft.com/office/drawing/2014/main" val="20002"/>
                    </a:ext>
                  </a:extLst>
                </a:gridCol>
                <a:gridCol w="624691">
                  <a:extLst>
                    <a:ext uri="{9D8B030D-6E8A-4147-A177-3AD203B41FA5}">
                      <a16:colId xmlns:a16="http://schemas.microsoft.com/office/drawing/2014/main" val="20003"/>
                    </a:ext>
                  </a:extLst>
                </a:gridCol>
                <a:gridCol w="626923">
                  <a:extLst>
                    <a:ext uri="{9D8B030D-6E8A-4147-A177-3AD203B41FA5}">
                      <a16:colId xmlns:a16="http://schemas.microsoft.com/office/drawing/2014/main" val="20004"/>
                    </a:ext>
                  </a:extLst>
                </a:gridCol>
                <a:gridCol w="894647">
                  <a:extLst>
                    <a:ext uri="{9D8B030D-6E8A-4147-A177-3AD203B41FA5}">
                      <a16:colId xmlns:a16="http://schemas.microsoft.com/office/drawing/2014/main" val="20005"/>
                    </a:ext>
                  </a:extLst>
                </a:gridCol>
              </a:tblGrid>
              <a:tr h="1103332">
                <a:tc>
                  <a:txBody>
                    <a:bodyPr/>
                    <a:lstStyle/>
                    <a:p>
                      <a:pPr algn="ctr">
                        <a:lnSpc>
                          <a:spcPct val="100000"/>
                        </a:lnSpc>
                        <a:spcAft>
                          <a:spcPts val="0"/>
                        </a:spcAft>
                      </a:pPr>
                      <a:r>
                        <a:rPr lang="es-ES" sz="1100" dirty="0">
                          <a:effectLst/>
                        </a:rPr>
                        <a:t>Variables independientes</a:t>
                      </a:r>
                      <a:endParaRPr lang="es-ES" sz="1100" dirty="0">
                        <a:effectLst/>
                        <a:latin typeface="Arial"/>
                        <a:ea typeface="Arial"/>
                      </a:endParaRPr>
                    </a:p>
                  </a:txBody>
                  <a:tcPr marL="67084" marR="67084" marT="0" marB="0" anchor="ctr"/>
                </a:tc>
                <a:tc>
                  <a:txBody>
                    <a:bodyPr/>
                    <a:lstStyle/>
                    <a:p>
                      <a:pPr algn="ctr">
                        <a:lnSpc>
                          <a:spcPct val="100000"/>
                        </a:lnSpc>
                        <a:spcAft>
                          <a:spcPts val="0"/>
                        </a:spcAft>
                      </a:pPr>
                      <a:r>
                        <a:rPr lang="es-ES" sz="1100">
                          <a:effectLst/>
                        </a:rPr>
                        <a:t>Modelo 1</a:t>
                      </a:r>
                      <a:endParaRPr lang="es-ES" sz="1100">
                        <a:effectLst/>
                        <a:latin typeface="Arial"/>
                        <a:ea typeface="Arial"/>
                      </a:endParaRPr>
                    </a:p>
                  </a:txBody>
                  <a:tcPr marL="67084" marR="67084" marT="0" marB="0" anchor="ctr"/>
                </a:tc>
                <a:tc>
                  <a:txBody>
                    <a:bodyPr/>
                    <a:lstStyle/>
                    <a:p>
                      <a:pPr algn="ctr">
                        <a:lnSpc>
                          <a:spcPct val="100000"/>
                        </a:lnSpc>
                        <a:spcAft>
                          <a:spcPts val="0"/>
                        </a:spcAft>
                      </a:pPr>
                      <a:r>
                        <a:rPr lang="es-ES" sz="1100" dirty="0">
                          <a:effectLst/>
                        </a:rPr>
                        <a:t>Modelo 2</a:t>
                      </a:r>
                      <a:endParaRPr lang="es-ES" sz="1100" dirty="0">
                        <a:effectLst/>
                        <a:latin typeface="Arial"/>
                        <a:ea typeface="Arial"/>
                      </a:endParaRPr>
                    </a:p>
                  </a:txBody>
                  <a:tcPr marL="67084" marR="67084" marT="0" marB="0" anchor="ctr"/>
                </a:tc>
                <a:tc>
                  <a:txBody>
                    <a:bodyPr/>
                    <a:lstStyle/>
                    <a:p>
                      <a:pPr algn="ctr">
                        <a:lnSpc>
                          <a:spcPct val="100000"/>
                        </a:lnSpc>
                        <a:spcAft>
                          <a:spcPts val="0"/>
                        </a:spcAft>
                      </a:pPr>
                      <a:r>
                        <a:rPr lang="es-ES" sz="1100" dirty="0">
                          <a:effectLst/>
                        </a:rPr>
                        <a:t>Modelo 3</a:t>
                      </a:r>
                      <a:endParaRPr lang="es-ES" sz="1100" dirty="0">
                        <a:effectLst/>
                        <a:latin typeface="Arial"/>
                        <a:ea typeface="Arial"/>
                      </a:endParaRPr>
                    </a:p>
                  </a:txBody>
                  <a:tcPr marL="67084" marR="67084" marT="0" marB="0" anchor="ctr"/>
                </a:tc>
                <a:tc>
                  <a:txBody>
                    <a:bodyPr/>
                    <a:lstStyle/>
                    <a:p>
                      <a:pPr algn="ctr">
                        <a:lnSpc>
                          <a:spcPct val="100000"/>
                        </a:lnSpc>
                        <a:spcAft>
                          <a:spcPts val="0"/>
                        </a:spcAft>
                      </a:pPr>
                      <a:r>
                        <a:rPr lang="es-ES" sz="1100" dirty="0">
                          <a:effectLst/>
                        </a:rPr>
                        <a:t>Modelo 4</a:t>
                      </a:r>
                    </a:p>
                    <a:p>
                      <a:pPr algn="ctr">
                        <a:lnSpc>
                          <a:spcPct val="100000"/>
                        </a:lnSpc>
                        <a:spcAft>
                          <a:spcPts val="0"/>
                        </a:spcAft>
                      </a:pPr>
                      <a:r>
                        <a:rPr lang="es-ES" sz="1100" dirty="0" err="1">
                          <a:effectLst/>
                          <a:latin typeface="Arial"/>
                          <a:ea typeface="Arial"/>
                        </a:rPr>
                        <a:t>Poblac</a:t>
                      </a:r>
                      <a:endParaRPr lang="es-ES" sz="1100" dirty="0">
                        <a:effectLst/>
                        <a:latin typeface="Arial"/>
                        <a:ea typeface="Arial"/>
                      </a:endParaRPr>
                    </a:p>
                    <a:p>
                      <a:pPr algn="ctr">
                        <a:lnSpc>
                          <a:spcPct val="100000"/>
                        </a:lnSpc>
                        <a:spcAft>
                          <a:spcPts val="0"/>
                        </a:spcAft>
                      </a:pPr>
                      <a:r>
                        <a:rPr lang="es-ES" sz="1100" dirty="0">
                          <a:effectLst/>
                          <a:latin typeface="Arial"/>
                          <a:ea typeface="Arial"/>
                        </a:rPr>
                        <a:t>30 a 65</a:t>
                      </a:r>
                    </a:p>
                  </a:txBody>
                  <a:tcPr marL="67084" marR="67084" marT="0" marB="0" anchor="ctr"/>
                </a:tc>
                <a:tc>
                  <a:txBody>
                    <a:bodyPr/>
                    <a:lstStyle/>
                    <a:p>
                      <a:pPr algn="ctr">
                        <a:lnSpc>
                          <a:spcPct val="100000"/>
                        </a:lnSpc>
                        <a:spcAft>
                          <a:spcPts val="0"/>
                        </a:spcAft>
                      </a:pPr>
                      <a:r>
                        <a:rPr lang="es-AR" sz="1100" dirty="0">
                          <a:effectLst/>
                        </a:rPr>
                        <a:t>Modelo 4 bis</a:t>
                      </a:r>
                      <a:endParaRPr lang="es-ES" sz="1100" dirty="0">
                        <a:effectLst/>
                      </a:endParaRPr>
                    </a:p>
                    <a:p>
                      <a:pPr algn="ctr">
                        <a:lnSpc>
                          <a:spcPct val="100000"/>
                        </a:lnSpc>
                        <a:spcAft>
                          <a:spcPts val="0"/>
                        </a:spcAft>
                      </a:pPr>
                      <a:r>
                        <a:rPr lang="es-AR" sz="1100" dirty="0">
                          <a:effectLst/>
                        </a:rPr>
                        <a:t>Población con secundario completo</a:t>
                      </a:r>
                      <a:endParaRPr lang="es-ES" sz="1100" dirty="0">
                        <a:effectLst/>
                        <a:latin typeface="Arial"/>
                        <a:ea typeface="Arial"/>
                      </a:endParaRPr>
                    </a:p>
                  </a:txBody>
                  <a:tcPr marL="67084" marR="67084" marT="0" marB="0" anchor="ctr"/>
                </a:tc>
                <a:extLst>
                  <a:ext uri="{0D108BD9-81ED-4DB2-BD59-A6C34878D82A}">
                    <a16:rowId xmlns:a16="http://schemas.microsoft.com/office/drawing/2014/main" val="10000"/>
                  </a:ext>
                </a:extLst>
              </a:tr>
              <a:tr h="194319">
                <a:tc>
                  <a:txBody>
                    <a:bodyPr/>
                    <a:lstStyle/>
                    <a:p>
                      <a:pPr algn="just">
                        <a:lnSpc>
                          <a:spcPct val="115000"/>
                        </a:lnSpc>
                        <a:spcAft>
                          <a:spcPts val="0"/>
                        </a:spcAft>
                      </a:pPr>
                      <a:r>
                        <a:rPr lang="es-ES" sz="1100">
                          <a:effectLst/>
                        </a:rPr>
                        <a:t>Sexo (Ref. Hombre)</a:t>
                      </a:r>
                      <a:endParaRPr lang="es-ES" sz="1100">
                        <a:effectLst/>
                        <a:latin typeface="Arial"/>
                        <a:ea typeface="Arial"/>
                      </a:endParaRPr>
                    </a:p>
                  </a:txBody>
                  <a:tcPr marL="67084" marR="67084" marT="0" marB="0" anchor="ctr"/>
                </a:tc>
                <a:tc>
                  <a:txBody>
                    <a:bodyPr/>
                    <a:lstStyle/>
                    <a:p>
                      <a:pPr algn="r">
                        <a:lnSpc>
                          <a:spcPct val="115000"/>
                        </a:lnSpc>
                        <a:spcAft>
                          <a:spcPts val="0"/>
                        </a:spcAft>
                      </a:pPr>
                      <a:r>
                        <a:rPr lang="es-ES" sz="1100">
                          <a:effectLst/>
                        </a:rPr>
                        <a:t> </a:t>
                      </a:r>
                      <a:endParaRPr lang="es-ES" sz="1100">
                        <a:effectLst/>
                        <a:latin typeface="Arial"/>
                        <a:ea typeface="Arial"/>
                      </a:endParaRPr>
                    </a:p>
                  </a:txBody>
                  <a:tcPr marL="67084" marR="67084" marT="0" marB="0" anchor="ctr"/>
                </a:tc>
                <a:tc>
                  <a:txBody>
                    <a:bodyPr/>
                    <a:lstStyle/>
                    <a:p>
                      <a:pPr algn="r">
                        <a:lnSpc>
                          <a:spcPct val="115000"/>
                        </a:lnSpc>
                        <a:spcAft>
                          <a:spcPts val="0"/>
                        </a:spcAft>
                      </a:pPr>
                      <a:r>
                        <a:rPr lang="es-ES" sz="1100">
                          <a:effectLst/>
                        </a:rPr>
                        <a:t> </a:t>
                      </a:r>
                      <a:endParaRPr lang="es-ES" sz="1100">
                        <a:effectLst/>
                        <a:latin typeface="Arial"/>
                        <a:ea typeface="Arial"/>
                      </a:endParaRPr>
                    </a:p>
                  </a:txBody>
                  <a:tcPr marL="67084" marR="67084" marT="0" marB="0" anchor="ctr"/>
                </a:tc>
                <a:tc>
                  <a:txBody>
                    <a:bodyPr/>
                    <a:lstStyle/>
                    <a:p>
                      <a:pPr algn="r">
                        <a:lnSpc>
                          <a:spcPct val="115000"/>
                        </a:lnSpc>
                        <a:spcAft>
                          <a:spcPts val="0"/>
                        </a:spcAft>
                      </a:pPr>
                      <a:r>
                        <a:rPr lang="es-ES" sz="1100">
                          <a:effectLst/>
                        </a:rPr>
                        <a:t> </a:t>
                      </a:r>
                      <a:endParaRPr lang="es-ES" sz="1100">
                        <a:effectLst/>
                        <a:latin typeface="Arial"/>
                        <a:ea typeface="Arial"/>
                      </a:endParaRPr>
                    </a:p>
                  </a:txBody>
                  <a:tcPr marL="67084" marR="67084" marT="0" marB="0" anchor="ctr"/>
                </a:tc>
                <a:tc>
                  <a:txBody>
                    <a:bodyPr/>
                    <a:lstStyle/>
                    <a:p>
                      <a:pPr algn="r">
                        <a:lnSpc>
                          <a:spcPct val="115000"/>
                        </a:lnSpc>
                        <a:spcAft>
                          <a:spcPts val="0"/>
                        </a:spcAft>
                      </a:pPr>
                      <a:r>
                        <a:rPr lang="es-ES" sz="1100">
                          <a:effectLst/>
                        </a:rPr>
                        <a:t> </a:t>
                      </a:r>
                      <a:endParaRPr lang="es-ES" sz="1100">
                        <a:effectLst/>
                        <a:latin typeface="Arial"/>
                        <a:ea typeface="Arial"/>
                      </a:endParaRPr>
                    </a:p>
                  </a:txBody>
                  <a:tcPr marL="67084" marR="67084" marT="0" marB="0" anchor="ctr"/>
                </a:tc>
                <a:tc>
                  <a:txBody>
                    <a:bodyPr/>
                    <a:lstStyle/>
                    <a:p>
                      <a:pPr algn="r">
                        <a:lnSpc>
                          <a:spcPct val="115000"/>
                        </a:lnSpc>
                        <a:spcAft>
                          <a:spcPts val="0"/>
                        </a:spcAft>
                      </a:pPr>
                      <a:r>
                        <a:rPr lang="es-ES" sz="1100">
                          <a:effectLst/>
                        </a:rPr>
                        <a:t> </a:t>
                      </a:r>
                      <a:endParaRPr lang="es-ES" sz="1100">
                        <a:effectLst/>
                        <a:latin typeface="Arial"/>
                        <a:ea typeface="Arial"/>
                      </a:endParaRPr>
                    </a:p>
                  </a:txBody>
                  <a:tcPr marL="67084" marR="67084" marT="0" marB="0" anchor="ctr"/>
                </a:tc>
                <a:extLst>
                  <a:ext uri="{0D108BD9-81ED-4DB2-BD59-A6C34878D82A}">
                    <a16:rowId xmlns:a16="http://schemas.microsoft.com/office/drawing/2014/main" val="10001"/>
                  </a:ext>
                </a:extLst>
              </a:tr>
              <a:tr h="194319">
                <a:tc>
                  <a:txBody>
                    <a:bodyPr/>
                    <a:lstStyle/>
                    <a:p>
                      <a:pPr algn="just">
                        <a:lnSpc>
                          <a:spcPct val="115000"/>
                        </a:lnSpc>
                        <a:spcAft>
                          <a:spcPts val="0"/>
                        </a:spcAft>
                      </a:pPr>
                      <a:r>
                        <a:rPr lang="es-ES" sz="1100">
                          <a:effectLst/>
                        </a:rPr>
                        <a:t>Mujer</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0,68***</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0,68***</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0,65***</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0,65***</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1,15</a:t>
                      </a:r>
                      <a:endParaRPr lang="es-ES" sz="1100">
                        <a:effectLst/>
                        <a:latin typeface="Arial"/>
                        <a:ea typeface="Arial"/>
                      </a:endParaRPr>
                    </a:p>
                  </a:txBody>
                  <a:tcPr marL="67084" marR="67084" marT="0" marB="0" anchor="b"/>
                </a:tc>
                <a:extLst>
                  <a:ext uri="{0D108BD9-81ED-4DB2-BD59-A6C34878D82A}">
                    <a16:rowId xmlns:a16="http://schemas.microsoft.com/office/drawing/2014/main" val="10002"/>
                  </a:ext>
                </a:extLst>
              </a:tr>
              <a:tr h="388639">
                <a:tc>
                  <a:txBody>
                    <a:bodyPr/>
                    <a:lstStyle/>
                    <a:p>
                      <a:pPr algn="just">
                        <a:lnSpc>
                          <a:spcPct val="115000"/>
                        </a:lnSpc>
                        <a:spcAft>
                          <a:spcPts val="0"/>
                        </a:spcAft>
                      </a:pPr>
                      <a:r>
                        <a:rPr lang="es-MX" sz="1100" dirty="0">
                          <a:effectLst/>
                        </a:rPr>
                        <a:t>Origen de clase (Ref. Clase popular)</a:t>
                      </a:r>
                      <a:endParaRPr lang="es-ES" sz="1100" dirty="0">
                        <a:effectLst/>
                        <a:latin typeface="Arial"/>
                        <a:ea typeface="Arial"/>
                      </a:endParaRPr>
                    </a:p>
                  </a:txBody>
                  <a:tcPr marL="67084" marR="67084" marT="0" marB="0" anchor="ctr"/>
                </a:tc>
                <a:tc>
                  <a:txBody>
                    <a:bodyPr/>
                    <a:lstStyle/>
                    <a:p>
                      <a:pPr algn="just">
                        <a:lnSpc>
                          <a:spcPct val="115000"/>
                        </a:lnSpc>
                        <a:spcAft>
                          <a:spcPts val="0"/>
                        </a:spcAft>
                      </a:pPr>
                      <a:r>
                        <a:rPr lang="es-MX"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67084" marR="67084" marT="0" marB="0" anchor="b"/>
                </a:tc>
                <a:extLst>
                  <a:ext uri="{0D108BD9-81ED-4DB2-BD59-A6C34878D82A}">
                    <a16:rowId xmlns:a16="http://schemas.microsoft.com/office/drawing/2014/main" val="10003"/>
                  </a:ext>
                </a:extLst>
              </a:tr>
              <a:tr h="194319">
                <a:tc>
                  <a:txBody>
                    <a:bodyPr/>
                    <a:lstStyle/>
                    <a:p>
                      <a:pPr algn="just">
                        <a:lnSpc>
                          <a:spcPct val="115000"/>
                        </a:lnSpc>
                        <a:spcAft>
                          <a:spcPts val="0"/>
                        </a:spcAft>
                      </a:pPr>
                      <a:r>
                        <a:rPr lang="es-MX" sz="1100" dirty="0">
                          <a:effectLst/>
                        </a:rPr>
                        <a:t>Clase de servicios y empleadores</a:t>
                      </a:r>
                      <a:endParaRPr lang="es-ES" sz="1100" dirty="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8,61***</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3,52***</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3,39***</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3,40***</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1,66***</a:t>
                      </a:r>
                      <a:endParaRPr lang="es-ES" sz="1100">
                        <a:effectLst/>
                        <a:latin typeface="Arial"/>
                        <a:ea typeface="Arial"/>
                      </a:endParaRPr>
                    </a:p>
                  </a:txBody>
                  <a:tcPr marL="67084" marR="67084" marT="0" marB="0" anchor="b"/>
                </a:tc>
                <a:extLst>
                  <a:ext uri="{0D108BD9-81ED-4DB2-BD59-A6C34878D82A}">
                    <a16:rowId xmlns:a16="http://schemas.microsoft.com/office/drawing/2014/main" val="10004"/>
                  </a:ext>
                </a:extLst>
              </a:tr>
              <a:tr h="194319">
                <a:tc>
                  <a:txBody>
                    <a:bodyPr/>
                    <a:lstStyle/>
                    <a:p>
                      <a:pPr algn="just">
                        <a:lnSpc>
                          <a:spcPct val="115000"/>
                        </a:lnSpc>
                        <a:spcAft>
                          <a:spcPts val="0"/>
                        </a:spcAft>
                      </a:pPr>
                      <a:r>
                        <a:rPr lang="es-ES" sz="1100">
                          <a:effectLst/>
                        </a:rPr>
                        <a:t>Clase Intermedia</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2,33***</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1,93***</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1,85***</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1,84***</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dirty="0">
                          <a:effectLst/>
                        </a:rPr>
                        <a:t>1,17</a:t>
                      </a:r>
                      <a:endParaRPr lang="es-ES" sz="1100" dirty="0">
                        <a:effectLst/>
                        <a:latin typeface="Arial"/>
                        <a:ea typeface="Arial"/>
                      </a:endParaRPr>
                    </a:p>
                  </a:txBody>
                  <a:tcPr marL="67084" marR="67084" marT="0" marB="0" anchor="b"/>
                </a:tc>
                <a:extLst>
                  <a:ext uri="{0D108BD9-81ED-4DB2-BD59-A6C34878D82A}">
                    <a16:rowId xmlns:a16="http://schemas.microsoft.com/office/drawing/2014/main" val="10005"/>
                  </a:ext>
                </a:extLst>
              </a:tr>
              <a:tr h="777277">
                <a:tc>
                  <a:txBody>
                    <a:bodyPr/>
                    <a:lstStyle/>
                    <a:p>
                      <a:pPr>
                        <a:lnSpc>
                          <a:spcPct val="115000"/>
                        </a:lnSpc>
                        <a:spcAft>
                          <a:spcPts val="0"/>
                        </a:spcAft>
                      </a:pPr>
                      <a:r>
                        <a:rPr lang="es-MX" sz="1100" dirty="0">
                          <a:effectLst/>
                        </a:rPr>
                        <a:t>Nivel educativo del PSH de origen</a:t>
                      </a:r>
                      <a:endParaRPr lang="es-ES" sz="1100" dirty="0">
                        <a:effectLst/>
                      </a:endParaRPr>
                    </a:p>
                    <a:p>
                      <a:pPr algn="just">
                        <a:lnSpc>
                          <a:spcPct val="115000"/>
                        </a:lnSpc>
                        <a:spcAft>
                          <a:spcPts val="0"/>
                        </a:spcAft>
                      </a:pPr>
                      <a:r>
                        <a:rPr lang="es-ES" sz="1100" dirty="0">
                          <a:effectLst/>
                        </a:rPr>
                        <a:t>(Ref. Hasta secundaria incompleta)</a:t>
                      </a:r>
                      <a:endParaRPr lang="es-ES" sz="1100" dirty="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dirty="0">
                          <a:effectLst/>
                        </a:rPr>
                        <a:t> </a:t>
                      </a:r>
                      <a:endParaRPr lang="es-ES" sz="1100" dirty="0">
                        <a:effectLst/>
                        <a:latin typeface="Arial"/>
                        <a:ea typeface="Arial"/>
                      </a:endParaRPr>
                    </a:p>
                  </a:txBody>
                  <a:tcPr marL="67084" marR="67084" marT="0" marB="0" anchor="b"/>
                </a:tc>
                <a:extLst>
                  <a:ext uri="{0D108BD9-81ED-4DB2-BD59-A6C34878D82A}">
                    <a16:rowId xmlns:a16="http://schemas.microsoft.com/office/drawing/2014/main" val="10006"/>
                  </a:ext>
                </a:extLst>
              </a:tr>
              <a:tr h="194319">
                <a:tc>
                  <a:txBody>
                    <a:bodyPr/>
                    <a:lstStyle/>
                    <a:p>
                      <a:pPr algn="just">
                        <a:lnSpc>
                          <a:spcPct val="115000"/>
                        </a:lnSpc>
                        <a:spcAft>
                          <a:spcPts val="0"/>
                        </a:spcAft>
                      </a:pPr>
                      <a:r>
                        <a:rPr lang="es-ES" sz="1100">
                          <a:effectLst/>
                        </a:rPr>
                        <a:t>Secundario completo</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4,59***</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4,38***</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4,34***</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1,80***</a:t>
                      </a:r>
                      <a:endParaRPr lang="es-ES" sz="1100">
                        <a:effectLst/>
                        <a:latin typeface="Arial"/>
                        <a:ea typeface="Arial"/>
                      </a:endParaRPr>
                    </a:p>
                  </a:txBody>
                  <a:tcPr marL="67084" marR="67084" marT="0" marB="0" anchor="b"/>
                </a:tc>
                <a:extLst>
                  <a:ext uri="{0D108BD9-81ED-4DB2-BD59-A6C34878D82A}">
                    <a16:rowId xmlns:a16="http://schemas.microsoft.com/office/drawing/2014/main" val="10007"/>
                  </a:ext>
                </a:extLst>
              </a:tr>
              <a:tr h="194319">
                <a:tc>
                  <a:txBody>
                    <a:bodyPr/>
                    <a:lstStyle/>
                    <a:p>
                      <a:pPr algn="just">
                        <a:lnSpc>
                          <a:spcPct val="115000"/>
                        </a:lnSpc>
                        <a:spcAft>
                          <a:spcPts val="0"/>
                        </a:spcAft>
                      </a:pPr>
                      <a:r>
                        <a:rPr lang="es-ES" sz="1100">
                          <a:effectLst/>
                        </a:rPr>
                        <a:t>Superior completo</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7,24***</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6,74***</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6,67***</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3,69***</a:t>
                      </a:r>
                      <a:endParaRPr lang="es-ES" sz="1100">
                        <a:effectLst/>
                        <a:latin typeface="Arial"/>
                        <a:ea typeface="Arial"/>
                      </a:endParaRPr>
                    </a:p>
                  </a:txBody>
                  <a:tcPr marL="67084" marR="67084" marT="0" marB="0" anchor="b"/>
                </a:tc>
                <a:extLst>
                  <a:ext uri="{0D108BD9-81ED-4DB2-BD59-A6C34878D82A}">
                    <a16:rowId xmlns:a16="http://schemas.microsoft.com/office/drawing/2014/main" val="10008"/>
                  </a:ext>
                </a:extLst>
              </a:tr>
              <a:tr h="194319">
                <a:tc>
                  <a:txBody>
                    <a:bodyPr/>
                    <a:lstStyle/>
                    <a:p>
                      <a:pPr algn="just">
                        <a:lnSpc>
                          <a:spcPct val="115000"/>
                        </a:lnSpc>
                        <a:spcAft>
                          <a:spcPts val="0"/>
                        </a:spcAft>
                      </a:pPr>
                      <a:r>
                        <a:rPr lang="es-MX" sz="1100">
                          <a:effectLst/>
                        </a:rPr>
                        <a:t>Lugar de nacimiento (Ref. CdMx)</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MX"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MX" sz="1100">
                          <a:effectLst/>
                        </a:rPr>
                        <a:t> </a:t>
                      </a:r>
                      <a:endParaRPr lang="es-ES" sz="1100">
                        <a:effectLst/>
                        <a:latin typeface="Arial"/>
                        <a:ea typeface="Arial"/>
                      </a:endParaRPr>
                    </a:p>
                  </a:txBody>
                  <a:tcPr marL="67084" marR="67084" marT="0" marB="0" anchor="b"/>
                </a:tc>
                <a:extLst>
                  <a:ext uri="{0D108BD9-81ED-4DB2-BD59-A6C34878D82A}">
                    <a16:rowId xmlns:a16="http://schemas.microsoft.com/office/drawing/2014/main" val="10009"/>
                  </a:ext>
                </a:extLst>
              </a:tr>
              <a:tr h="194319">
                <a:tc>
                  <a:txBody>
                    <a:bodyPr/>
                    <a:lstStyle/>
                    <a:p>
                      <a:pPr algn="just">
                        <a:lnSpc>
                          <a:spcPct val="115000"/>
                        </a:lnSpc>
                        <a:spcAft>
                          <a:spcPts val="0"/>
                        </a:spcAft>
                      </a:pPr>
                      <a:r>
                        <a:rPr lang="es-ES" sz="1100">
                          <a:effectLst/>
                        </a:rPr>
                        <a:t>Frontera</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0,53***</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0,52***</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0,74</a:t>
                      </a:r>
                      <a:endParaRPr lang="es-ES" sz="1100">
                        <a:effectLst/>
                        <a:latin typeface="Arial"/>
                        <a:ea typeface="Arial"/>
                      </a:endParaRPr>
                    </a:p>
                  </a:txBody>
                  <a:tcPr marL="67084" marR="67084" marT="0" marB="0" anchor="b"/>
                </a:tc>
                <a:extLst>
                  <a:ext uri="{0D108BD9-81ED-4DB2-BD59-A6C34878D82A}">
                    <a16:rowId xmlns:a16="http://schemas.microsoft.com/office/drawing/2014/main" val="10010"/>
                  </a:ext>
                </a:extLst>
              </a:tr>
              <a:tr h="194319">
                <a:tc>
                  <a:txBody>
                    <a:bodyPr/>
                    <a:lstStyle/>
                    <a:p>
                      <a:pPr algn="just">
                        <a:lnSpc>
                          <a:spcPct val="115000"/>
                        </a:lnSpc>
                        <a:spcAft>
                          <a:spcPts val="0"/>
                        </a:spcAft>
                      </a:pPr>
                      <a:r>
                        <a:rPr lang="es-ES" sz="1100">
                          <a:effectLst/>
                        </a:rPr>
                        <a:t>Bajío-Occidente</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0,45***</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0,44***</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0,68*</a:t>
                      </a:r>
                      <a:endParaRPr lang="es-ES" sz="1100">
                        <a:effectLst/>
                        <a:latin typeface="Arial"/>
                        <a:ea typeface="Arial"/>
                      </a:endParaRPr>
                    </a:p>
                  </a:txBody>
                  <a:tcPr marL="67084" marR="67084" marT="0" marB="0" anchor="b"/>
                </a:tc>
                <a:extLst>
                  <a:ext uri="{0D108BD9-81ED-4DB2-BD59-A6C34878D82A}">
                    <a16:rowId xmlns:a16="http://schemas.microsoft.com/office/drawing/2014/main" val="10011"/>
                  </a:ext>
                </a:extLst>
              </a:tr>
              <a:tr h="194319">
                <a:tc>
                  <a:txBody>
                    <a:bodyPr/>
                    <a:lstStyle/>
                    <a:p>
                      <a:pPr algn="just">
                        <a:lnSpc>
                          <a:spcPct val="115000"/>
                        </a:lnSpc>
                        <a:spcAft>
                          <a:spcPts val="0"/>
                        </a:spcAft>
                      </a:pPr>
                      <a:r>
                        <a:rPr lang="es-ES" sz="1100">
                          <a:effectLst/>
                        </a:rPr>
                        <a:t>Centro</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0,50***</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0,49***</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dirty="0">
                          <a:effectLst/>
                        </a:rPr>
                        <a:t>0,67*</a:t>
                      </a:r>
                      <a:endParaRPr lang="es-ES" sz="1100" dirty="0">
                        <a:effectLst/>
                        <a:latin typeface="Arial"/>
                        <a:ea typeface="Arial"/>
                      </a:endParaRPr>
                    </a:p>
                  </a:txBody>
                  <a:tcPr marL="67084" marR="67084" marT="0" marB="0" anchor="b"/>
                </a:tc>
                <a:extLst>
                  <a:ext uri="{0D108BD9-81ED-4DB2-BD59-A6C34878D82A}">
                    <a16:rowId xmlns:a16="http://schemas.microsoft.com/office/drawing/2014/main" val="10012"/>
                  </a:ext>
                </a:extLst>
              </a:tr>
              <a:tr h="194319">
                <a:tc>
                  <a:txBody>
                    <a:bodyPr/>
                    <a:lstStyle/>
                    <a:p>
                      <a:pPr algn="just">
                        <a:lnSpc>
                          <a:spcPct val="115000"/>
                        </a:lnSpc>
                        <a:spcAft>
                          <a:spcPts val="0"/>
                        </a:spcAft>
                      </a:pPr>
                      <a:r>
                        <a:rPr lang="es-ES" sz="1100">
                          <a:effectLst/>
                        </a:rPr>
                        <a:t>Golfo-Sur</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0,43***</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0,43***</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0,63**</a:t>
                      </a:r>
                      <a:endParaRPr lang="es-ES" sz="1100">
                        <a:effectLst/>
                        <a:latin typeface="Arial"/>
                        <a:ea typeface="Arial"/>
                      </a:endParaRPr>
                    </a:p>
                  </a:txBody>
                  <a:tcPr marL="67084" marR="67084" marT="0" marB="0" anchor="b"/>
                </a:tc>
                <a:extLst>
                  <a:ext uri="{0D108BD9-81ED-4DB2-BD59-A6C34878D82A}">
                    <a16:rowId xmlns:a16="http://schemas.microsoft.com/office/drawing/2014/main" val="10013"/>
                  </a:ext>
                </a:extLst>
              </a:tr>
              <a:tr h="388639">
                <a:tc>
                  <a:txBody>
                    <a:bodyPr/>
                    <a:lstStyle/>
                    <a:p>
                      <a:pPr>
                        <a:lnSpc>
                          <a:spcPct val="115000"/>
                        </a:lnSpc>
                        <a:spcAft>
                          <a:spcPts val="0"/>
                        </a:spcAft>
                      </a:pPr>
                      <a:r>
                        <a:rPr lang="es-ES" sz="1100">
                          <a:effectLst/>
                        </a:rPr>
                        <a:t>Cohorte de nacimiento (Ref. 52-59)</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dirty="0">
                          <a:effectLst/>
                        </a:rPr>
                        <a:t> </a:t>
                      </a:r>
                      <a:endParaRPr lang="es-ES" sz="1100" dirty="0">
                        <a:effectLst/>
                        <a:latin typeface="Arial"/>
                        <a:ea typeface="Arial"/>
                      </a:endParaRPr>
                    </a:p>
                  </a:txBody>
                  <a:tcPr marL="67084" marR="67084" marT="0" marB="0" anchor="b"/>
                </a:tc>
                <a:extLst>
                  <a:ext uri="{0D108BD9-81ED-4DB2-BD59-A6C34878D82A}">
                    <a16:rowId xmlns:a16="http://schemas.microsoft.com/office/drawing/2014/main" val="10014"/>
                  </a:ext>
                </a:extLst>
              </a:tr>
              <a:tr h="194319">
                <a:tc>
                  <a:txBody>
                    <a:bodyPr/>
                    <a:lstStyle/>
                    <a:p>
                      <a:pPr algn="just">
                        <a:lnSpc>
                          <a:spcPct val="115000"/>
                        </a:lnSpc>
                        <a:spcAft>
                          <a:spcPts val="0"/>
                        </a:spcAft>
                      </a:pPr>
                      <a:r>
                        <a:rPr lang="es-ES" sz="1100">
                          <a:effectLst/>
                        </a:rPr>
                        <a:t>Nacidos entre 1960 y 1968</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1,13</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0,77</a:t>
                      </a:r>
                      <a:endParaRPr lang="es-ES" sz="1100">
                        <a:effectLst/>
                        <a:latin typeface="Arial"/>
                        <a:ea typeface="Arial"/>
                      </a:endParaRPr>
                    </a:p>
                  </a:txBody>
                  <a:tcPr marL="67084" marR="67084" marT="0" marB="0" anchor="b"/>
                </a:tc>
                <a:extLst>
                  <a:ext uri="{0D108BD9-81ED-4DB2-BD59-A6C34878D82A}">
                    <a16:rowId xmlns:a16="http://schemas.microsoft.com/office/drawing/2014/main" val="10015"/>
                  </a:ext>
                </a:extLst>
              </a:tr>
              <a:tr h="194319">
                <a:tc>
                  <a:txBody>
                    <a:bodyPr/>
                    <a:lstStyle/>
                    <a:p>
                      <a:pPr algn="just">
                        <a:lnSpc>
                          <a:spcPct val="115000"/>
                        </a:lnSpc>
                        <a:spcAft>
                          <a:spcPts val="0"/>
                        </a:spcAft>
                      </a:pPr>
                      <a:r>
                        <a:rPr lang="es-ES" sz="1100">
                          <a:effectLst/>
                        </a:rPr>
                        <a:t>Nacidos entre 1969 y 1977</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dirty="0">
                          <a:effectLst/>
                        </a:rPr>
                        <a:t>0,99</a:t>
                      </a:r>
                      <a:endParaRPr lang="es-ES" sz="1100" dirty="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0,68*</a:t>
                      </a:r>
                      <a:endParaRPr lang="es-ES" sz="1100">
                        <a:effectLst/>
                        <a:latin typeface="Arial"/>
                        <a:ea typeface="Arial"/>
                      </a:endParaRPr>
                    </a:p>
                  </a:txBody>
                  <a:tcPr marL="67084" marR="67084" marT="0" marB="0" anchor="b"/>
                </a:tc>
                <a:extLst>
                  <a:ext uri="{0D108BD9-81ED-4DB2-BD59-A6C34878D82A}">
                    <a16:rowId xmlns:a16="http://schemas.microsoft.com/office/drawing/2014/main" val="10016"/>
                  </a:ext>
                </a:extLst>
              </a:tr>
              <a:tr h="194319">
                <a:tc>
                  <a:txBody>
                    <a:bodyPr/>
                    <a:lstStyle/>
                    <a:p>
                      <a:pPr algn="just">
                        <a:lnSpc>
                          <a:spcPct val="115000"/>
                        </a:lnSpc>
                        <a:spcAft>
                          <a:spcPts val="0"/>
                        </a:spcAft>
                      </a:pPr>
                      <a:r>
                        <a:rPr lang="es-ES" sz="1100">
                          <a:effectLst/>
                        </a:rPr>
                        <a:t>Nacidos entre 1978 y 1986</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 </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1,13</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0,62**</a:t>
                      </a:r>
                      <a:endParaRPr lang="es-ES" sz="1100">
                        <a:effectLst/>
                        <a:latin typeface="Arial"/>
                        <a:ea typeface="Arial"/>
                      </a:endParaRPr>
                    </a:p>
                  </a:txBody>
                  <a:tcPr marL="67084" marR="67084" marT="0" marB="0" anchor="b"/>
                </a:tc>
                <a:extLst>
                  <a:ext uri="{0D108BD9-81ED-4DB2-BD59-A6C34878D82A}">
                    <a16:rowId xmlns:a16="http://schemas.microsoft.com/office/drawing/2014/main" val="10017"/>
                  </a:ext>
                </a:extLst>
              </a:tr>
              <a:tr h="194319">
                <a:tc>
                  <a:txBody>
                    <a:bodyPr/>
                    <a:lstStyle/>
                    <a:p>
                      <a:pPr algn="just">
                        <a:lnSpc>
                          <a:spcPct val="115000"/>
                        </a:lnSpc>
                        <a:spcAft>
                          <a:spcPts val="0"/>
                        </a:spcAft>
                      </a:pPr>
                      <a:r>
                        <a:rPr lang="es-ES" sz="1100">
                          <a:effectLst/>
                        </a:rPr>
                        <a:t>Constante</a:t>
                      </a:r>
                      <a:endParaRPr lang="es-ES" sz="1100">
                        <a:effectLst/>
                        <a:latin typeface="Arial"/>
                        <a:ea typeface="Arial"/>
                      </a:endParaRPr>
                    </a:p>
                  </a:txBody>
                  <a:tcPr marL="67084" marR="67084" marT="0" marB="0"/>
                </a:tc>
                <a:tc>
                  <a:txBody>
                    <a:bodyPr/>
                    <a:lstStyle/>
                    <a:p>
                      <a:pPr algn="just">
                        <a:lnSpc>
                          <a:spcPct val="115000"/>
                        </a:lnSpc>
                        <a:spcAft>
                          <a:spcPts val="0"/>
                        </a:spcAft>
                      </a:pPr>
                      <a:r>
                        <a:rPr lang="es-ES" sz="1100" dirty="0">
                          <a:effectLst/>
                        </a:rPr>
                        <a:t>0,12</a:t>
                      </a:r>
                      <a:endParaRPr lang="es-ES" sz="1100" dirty="0">
                        <a:effectLst/>
                        <a:latin typeface="Arial"/>
                        <a:ea typeface="Arial"/>
                      </a:endParaRPr>
                    </a:p>
                  </a:txBody>
                  <a:tcPr marL="67084" marR="67084" marT="0" marB="0" anchor="b"/>
                </a:tc>
                <a:tc>
                  <a:txBody>
                    <a:bodyPr/>
                    <a:lstStyle/>
                    <a:p>
                      <a:pPr algn="just">
                        <a:lnSpc>
                          <a:spcPct val="115000"/>
                        </a:lnSpc>
                        <a:spcAft>
                          <a:spcPts val="0"/>
                        </a:spcAft>
                      </a:pPr>
                      <a:r>
                        <a:rPr lang="es-ES" sz="1100" dirty="0">
                          <a:effectLst/>
                        </a:rPr>
                        <a:t>0,11</a:t>
                      </a:r>
                      <a:endParaRPr lang="es-ES" sz="1100" dirty="0">
                        <a:effectLst/>
                        <a:latin typeface="Arial"/>
                        <a:ea typeface="Arial"/>
                      </a:endParaRPr>
                    </a:p>
                  </a:txBody>
                  <a:tcPr marL="67084" marR="67084" marT="0" marB="0" anchor="b"/>
                </a:tc>
                <a:tc>
                  <a:txBody>
                    <a:bodyPr/>
                    <a:lstStyle/>
                    <a:p>
                      <a:pPr algn="just">
                        <a:lnSpc>
                          <a:spcPct val="115000"/>
                        </a:lnSpc>
                        <a:spcAft>
                          <a:spcPts val="0"/>
                        </a:spcAft>
                      </a:pPr>
                      <a:r>
                        <a:rPr lang="es-ES" sz="1100" dirty="0">
                          <a:effectLst/>
                        </a:rPr>
                        <a:t>0,23</a:t>
                      </a:r>
                      <a:endParaRPr lang="es-ES" sz="1100" dirty="0">
                        <a:effectLst/>
                        <a:latin typeface="Arial"/>
                        <a:ea typeface="Arial"/>
                      </a:endParaRPr>
                    </a:p>
                  </a:txBody>
                  <a:tcPr marL="67084" marR="67084" marT="0" marB="0" anchor="b"/>
                </a:tc>
                <a:tc>
                  <a:txBody>
                    <a:bodyPr/>
                    <a:lstStyle/>
                    <a:p>
                      <a:pPr algn="just">
                        <a:lnSpc>
                          <a:spcPct val="115000"/>
                        </a:lnSpc>
                        <a:spcAft>
                          <a:spcPts val="0"/>
                        </a:spcAft>
                      </a:pPr>
                      <a:r>
                        <a:rPr lang="es-ES" sz="1100" dirty="0">
                          <a:effectLst/>
                        </a:rPr>
                        <a:t>0,22</a:t>
                      </a:r>
                      <a:endParaRPr lang="es-ES" sz="1100" dirty="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1,51</a:t>
                      </a:r>
                      <a:endParaRPr lang="es-ES" sz="1100">
                        <a:effectLst/>
                        <a:latin typeface="Arial"/>
                        <a:ea typeface="Arial"/>
                      </a:endParaRPr>
                    </a:p>
                  </a:txBody>
                  <a:tcPr marL="67084" marR="67084" marT="0" marB="0" anchor="b"/>
                </a:tc>
                <a:extLst>
                  <a:ext uri="{0D108BD9-81ED-4DB2-BD59-A6C34878D82A}">
                    <a16:rowId xmlns:a16="http://schemas.microsoft.com/office/drawing/2014/main" val="10018"/>
                  </a:ext>
                </a:extLst>
              </a:tr>
              <a:tr h="194319">
                <a:tc>
                  <a:txBody>
                    <a:bodyPr/>
                    <a:lstStyle/>
                    <a:p>
                      <a:pPr algn="just">
                        <a:lnSpc>
                          <a:spcPct val="115000"/>
                        </a:lnSpc>
                        <a:spcAft>
                          <a:spcPts val="0"/>
                        </a:spcAft>
                      </a:pPr>
                      <a:r>
                        <a:rPr lang="es-ES" sz="1100">
                          <a:effectLst/>
                        </a:rPr>
                        <a:t>Pseudo R</a:t>
                      </a:r>
                      <a:r>
                        <a:rPr lang="es-ES" sz="1100" baseline="30000">
                          <a:effectLst/>
                        </a:rPr>
                        <a:t>2</a:t>
                      </a:r>
                      <a:endParaRPr lang="es-ES" sz="1100">
                        <a:effectLst/>
                        <a:latin typeface="Arial"/>
                        <a:ea typeface="Arial"/>
                      </a:endParaRPr>
                    </a:p>
                  </a:txBody>
                  <a:tcPr marL="67084" marR="67084" marT="0" marB="0"/>
                </a:tc>
                <a:tc>
                  <a:txBody>
                    <a:bodyPr/>
                    <a:lstStyle/>
                    <a:p>
                      <a:pPr algn="just">
                        <a:lnSpc>
                          <a:spcPct val="115000"/>
                        </a:lnSpc>
                        <a:spcAft>
                          <a:spcPts val="0"/>
                        </a:spcAft>
                      </a:pPr>
                      <a:r>
                        <a:rPr lang="es-ES" sz="1100">
                          <a:effectLst/>
                        </a:rPr>
                        <a:t>0,1135</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0,1655</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0,1747</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0,1752</a:t>
                      </a:r>
                      <a:endParaRPr lang="es-ES" sz="110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0,0706</a:t>
                      </a:r>
                      <a:endParaRPr lang="es-ES" sz="1100">
                        <a:effectLst/>
                        <a:latin typeface="Arial"/>
                        <a:ea typeface="Arial"/>
                      </a:endParaRPr>
                    </a:p>
                  </a:txBody>
                  <a:tcPr marL="67084" marR="67084" marT="0" marB="0" anchor="ctr"/>
                </a:tc>
                <a:extLst>
                  <a:ext uri="{0D108BD9-81ED-4DB2-BD59-A6C34878D82A}">
                    <a16:rowId xmlns:a16="http://schemas.microsoft.com/office/drawing/2014/main" val="10019"/>
                  </a:ext>
                </a:extLst>
              </a:tr>
              <a:tr h="194319">
                <a:tc>
                  <a:txBody>
                    <a:bodyPr/>
                    <a:lstStyle/>
                    <a:p>
                      <a:pPr algn="just">
                        <a:lnSpc>
                          <a:spcPct val="115000"/>
                        </a:lnSpc>
                        <a:spcAft>
                          <a:spcPts val="0"/>
                        </a:spcAft>
                      </a:pPr>
                      <a:r>
                        <a:rPr lang="es-ES" sz="1100" dirty="0">
                          <a:effectLst/>
                        </a:rPr>
                        <a:t>N</a:t>
                      </a:r>
                      <a:endParaRPr lang="es-ES" sz="1100" dirty="0">
                        <a:effectLst/>
                        <a:latin typeface="Arial"/>
                        <a:ea typeface="Arial"/>
                      </a:endParaRPr>
                    </a:p>
                  </a:txBody>
                  <a:tcPr marL="67084" marR="67084" marT="0" marB="0" anchor="ctr"/>
                </a:tc>
                <a:tc>
                  <a:txBody>
                    <a:bodyPr/>
                    <a:lstStyle/>
                    <a:p>
                      <a:pPr algn="just">
                        <a:lnSpc>
                          <a:spcPct val="115000"/>
                        </a:lnSpc>
                        <a:spcAft>
                          <a:spcPts val="0"/>
                        </a:spcAft>
                      </a:pPr>
                      <a:r>
                        <a:rPr lang="es-ES" sz="1100">
                          <a:effectLst/>
                        </a:rPr>
                        <a:t>11.030</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9.985</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9.985</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a:effectLst/>
                        </a:rPr>
                        <a:t>9.985</a:t>
                      </a:r>
                      <a:endParaRPr lang="es-ES" sz="1100">
                        <a:effectLst/>
                        <a:latin typeface="Arial"/>
                        <a:ea typeface="Arial"/>
                      </a:endParaRPr>
                    </a:p>
                  </a:txBody>
                  <a:tcPr marL="67084" marR="67084" marT="0" marB="0" anchor="b"/>
                </a:tc>
                <a:tc>
                  <a:txBody>
                    <a:bodyPr/>
                    <a:lstStyle/>
                    <a:p>
                      <a:pPr algn="just">
                        <a:lnSpc>
                          <a:spcPct val="115000"/>
                        </a:lnSpc>
                        <a:spcAft>
                          <a:spcPts val="0"/>
                        </a:spcAft>
                      </a:pPr>
                      <a:r>
                        <a:rPr lang="es-ES" sz="1100" dirty="0">
                          <a:effectLst/>
                        </a:rPr>
                        <a:t>3.109</a:t>
                      </a:r>
                      <a:endParaRPr lang="es-ES" sz="1100" dirty="0">
                        <a:effectLst/>
                        <a:latin typeface="Arial"/>
                        <a:ea typeface="Arial"/>
                      </a:endParaRPr>
                    </a:p>
                  </a:txBody>
                  <a:tcPr marL="67084" marR="67084" marT="0" marB="0" anchor="b"/>
                </a:tc>
                <a:extLst>
                  <a:ext uri="{0D108BD9-81ED-4DB2-BD59-A6C34878D82A}">
                    <a16:rowId xmlns:a16="http://schemas.microsoft.com/office/drawing/2014/main" val="10020"/>
                  </a:ext>
                </a:extLst>
              </a:tr>
            </a:tbl>
          </a:graphicData>
        </a:graphic>
      </p:graphicFrame>
      <p:sp>
        <p:nvSpPr>
          <p:cNvPr id="21" name="20 Rectángulo"/>
          <p:cNvSpPr/>
          <p:nvPr/>
        </p:nvSpPr>
        <p:spPr>
          <a:xfrm>
            <a:off x="6309598" y="105168"/>
            <a:ext cx="5714746" cy="553998"/>
          </a:xfrm>
          <a:prstGeom prst="rect">
            <a:avLst/>
          </a:prstGeom>
        </p:spPr>
        <p:txBody>
          <a:bodyPr wrap="square">
            <a:spAutoFit/>
          </a:bodyPr>
          <a:lstStyle/>
          <a:p>
            <a:r>
              <a:rPr lang="es-AR" sz="1000" b="1" dirty="0"/>
              <a:t>Regresión logística binaria de nivel superior completo en origen de clase, nivel educativo del PSH de origen, sexo, lugar de nacimiento y cohorte. Población de 30 a 65 años. PSH, México (</a:t>
            </a:r>
            <a:r>
              <a:rPr lang="es-AR" sz="1000" b="1" dirty="0" err="1"/>
              <a:t>Exp</a:t>
            </a:r>
            <a:r>
              <a:rPr lang="es-AR" sz="1000" b="1" dirty="0"/>
              <a:t>. </a:t>
            </a:r>
            <a:r>
              <a:rPr lang="es-MX" sz="1000" b="1" dirty="0"/>
              <a:t>Beta)</a:t>
            </a:r>
            <a:endParaRPr lang="es-ES" sz="1000" dirty="0"/>
          </a:p>
          <a:p>
            <a:endParaRPr lang="es-ES" sz="1000" dirty="0"/>
          </a:p>
        </p:txBody>
      </p:sp>
      <p:sp>
        <p:nvSpPr>
          <p:cNvPr id="6" name="5 Elipse"/>
          <p:cNvSpPr/>
          <p:nvPr/>
        </p:nvSpPr>
        <p:spPr>
          <a:xfrm>
            <a:off x="5046562" y="1535721"/>
            <a:ext cx="691679" cy="49237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7 Elipse"/>
          <p:cNvSpPr/>
          <p:nvPr/>
        </p:nvSpPr>
        <p:spPr>
          <a:xfrm>
            <a:off x="10767424" y="1676398"/>
            <a:ext cx="691679" cy="49237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8 Elipse"/>
          <p:cNvSpPr/>
          <p:nvPr/>
        </p:nvSpPr>
        <p:spPr>
          <a:xfrm>
            <a:off x="5146431" y="5650523"/>
            <a:ext cx="492370" cy="339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9 Elipse"/>
          <p:cNvSpPr/>
          <p:nvPr/>
        </p:nvSpPr>
        <p:spPr>
          <a:xfrm>
            <a:off x="4161443" y="2092567"/>
            <a:ext cx="1729198" cy="662355"/>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Elipse"/>
          <p:cNvSpPr/>
          <p:nvPr/>
        </p:nvSpPr>
        <p:spPr>
          <a:xfrm>
            <a:off x="10275054" y="2344615"/>
            <a:ext cx="1184049" cy="492371"/>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Elipse"/>
          <p:cNvSpPr/>
          <p:nvPr/>
        </p:nvSpPr>
        <p:spPr>
          <a:xfrm>
            <a:off x="10942665" y="5498118"/>
            <a:ext cx="562922" cy="49237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12 Elipse"/>
          <p:cNvSpPr/>
          <p:nvPr/>
        </p:nvSpPr>
        <p:spPr>
          <a:xfrm>
            <a:off x="4384428" y="5621213"/>
            <a:ext cx="433752" cy="33996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13 Elipse"/>
          <p:cNvSpPr/>
          <p:nvPr/>
        </p:nvSpPr>
        <p:spPr>
          <a:xfrm>
            <a:off x="5046776" y="2848712"/>
            <a:ext cx="691679" cy="597875"/>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4 Elipse"/>
          <p:cNvSpPr/>
          <p:nvPr/>
        </p:nvSpPr>
        <p:spPr>
          <a:xfrm>
            <a:off x="5146431" y="3739662"/>
            <a:ext cx="492370" cy="33996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15 Elipse"/>
          <p:cNvSpPr/>
          <p:nvPr/>
        </p:nvSpPr>
        <p:spPr>
          <a:xfrm>
            <a:off x="10878286" y="3411418"/>
            <a:ext cx="691679" cy="597875"/>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16 Elipse"/>
          <p:cNvSpPr/>
          <p:nvPr/>
        </p:nvSpPr>
        <p:spPr>
          <a:xfrm>
            <a:off x="10942665" y="4671646"/>
            <a:ext cx="530981" cy="463062"/>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17 Elipse"/>
          <p:cNvSpPr/>
          <p:nvPr/>
        </p:nvSpPr>
        <p:spPr>
          <a:xfrm>
            <a:off x="5146431" y="4903177"/>
            <a:ext cx="492370" cy="33996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567815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3980508916"/>
              </p:ext>
            </p:extLst>
          </p:nvPr>
        </p:nvGraphicFramePr>
        <p:xfrm>
          <a:off x="234897" y="1213944"/>
          <a:ext cx="5740233" cy="5155328"/>
        </p:xfrm>
        <a:graphic>
          <a:graphicData uri="http://schemas.openxmlformats.org/drawingml/2006/table">
            <a:tbl>
              <a:tblPr firstRow="1" firstCol="1" bandRow="1">
                <a:tableStyleId>{5C22544A-7EE6-4342-B048-85BDC9FD1C3A}</a:tableStyleId>
              </a:tblPr>
              <a:tblGrid>
                <a:gridCol w="2885377">
                  <a:extLst>
                    <a:ext uri="{9D8B030D-6E8A-4147-A177-3AD203B41FA5}">
                      <a16:colId xmlns:a16="http://schemas.microsoft.com/office/drawing/2014/main" val="20000"/>
                    </a:ext>
                  </a:extLst>
                </a:gridCol>
                <a:gridCol w="517347">
                  <a:extLst>
                    <a:ext uri="{9D8B030D-6E8A-4147-A177-3AD203B41FA5}">
                      <a16:colId xmlns:a16="http://schemas.microsoft.com/office/drawing/2014/main" val="20001"/>
                    </a:ext>
                  </a:extLst>
                </a:gridCol>
                <a:gridCol w="814532">
                  <a:extLst>
                    <a:ext uri="{9D8B030D-6E8A-4147-A177-3AD203B41FA5}">
                      <a16:colId xmlns:a16="http://schemas.microsoft.com/office/drawing/2014/main" val="20002"/>
                    </a:ext>
                  </a:extLst>
                </a:gridCol>
                <a:gridCol w="799273">
                  <a:extLst>
                    <a:ext uri="{9D8B030D-6E8A-4147-A177-3AD203B41FA5}">
                      <a16:colId xmlns:a16="http://schemas.microsoft.com/office/drawing/2014/main" val="20003"/>
                    </a:ext>
                  </a:extLst>
                </a:gridCol>
                <a:gridCol w="723704">
                  <a:extLst>
                    <a:ext uri="{9D8B030D-6E8A-4147-A177-3AD203B41FA5}">
                      <a16:colId xmlns:a16="http://schemas.microsoft.com/office/drawing/2014/main" val="20004"/>
                    </a:ext>
                  </a:extLst>
                </a:gridCol>
              </a:tblGrid>
              <a:tr h="721139">
                <a:tc gridSpan="5">
                  <a:txBody>
                    <a:bodyPr/>
                    <a:lstStyle/>
                    <a:p>
                      <a:pPr algn="ctr">
                        <a:lnSpc>
                          <a:spcPct val="115000"/>
                        </a:lnSpc>
                        <a:spcAft>
                          <a:spcPts val="0"/>
                        </a:spcAft>
                      </a:pPr>
                      <a:r>
                        <a:rPr lang="es-AR" sz="1200" dirty="0">
                          <a:effectLst/>
                        </a:rPr>
                        <a:t>Cuadro 7. Tasas básicas de movilidad intergeneracional de clase vertical según nivel de educación. Principal Sostén del Hogar de 30 a 64 años de edad, Argentina 2015 </a:t>
                      </a:r>
                      <a:endParaRPr lang="es-ES" sz="1200" dirty="0">
                        <a:effectLst/>
                        <a:latin typeface="Arial"/>
                        <a:ea typeface="Arial"/>
                      </a:endParaRPr>
                    </a:p>
                  </a:txBody>
                  <a:tcPr marL="44450" marR="44450" marT="0" marB="0" anchor="b"/>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0000"/>
                  </a:ext>
                </a:extLst>
              </a:tr>
              <a:tr h="1226121">
                <a:tc>
                  <a:txBody>
                    <a:bodyPr/>
                    <a:lstStyle/>
                    <a:p>
                      <a:pPr algn="ctr">
                        <a:lnSpc>
                          <a:spcPct val="115000"/>
                        </a:lnSpc>
                        <a:spcAft>
                          <a:spcPts val="0"/>
                        </a:spcAft>
                      </a:pPr>
                      <a:r>
                        <a:rPr lang="es-AR" sz="1200" dirty="0">
                          <a:effectLst/>
                        </a:rPr>
                        <a:t>Tasas de Movilidad</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a:effectLst/>
                        </a:rPr>
                        <a:t>TOTAL</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Hasta secundario incompleto</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Secundario completo</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Superior Completo</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1"/>
                  </a:ext>
                </a:extLst>
              </a:tr>
              <a:tr h="371697">
                <a:tc>
                  <a:txBody>
                    <a:bodyPr/>
                    <a:lstStyle/>
                    <a:p>
                      <a:pPr>
                        <a:lnSpc>
                          <a:spcPct val="115000"/>
                        </a:lnSpc>
                        <a:spcAft>
                          <a:spcPts val="0"/>
                        </a:spcAft>
                      </a:pPr>
                      <a:r>
                        <a:rPr lang="es-AR" sz="1200">
                          <a:effectLst/>
                        </a:rPr>
                        <a:t>Inmovilidad</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50,2</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55,1</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46,9</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44,3</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2"/>
                  </a:ext>
                </a:extLst>
              </a:tr>
              <a:tr h="354001">
                <a:tc>
                  <a:txBody>
                    <a:bodyPr/>
                    <a:lstStyle/>
                    <a:p>
                      <a:pPr>
                        <a:lnSpc>
                          <a:spcPct val="115000"/>
                        </a:lnSpc>
                        <a:spcAft>
                          <a:spcPts val="0"/>
                        </a:spcAft>
                      </a:pPr>
                      <a:r>
                        <a:rPr lang="es-AR" sz="1200">
                          <a:effectLst/>
                        </a:rPr>
                        <a:t>Movilidad Vertical Total</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49,8</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44,9</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53,1</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55,7</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3"/>
                  </a:ext>
                </a:extLst>
              </a:tr>
              <a:tr h="354001">
                <a:tc>
                  <a:txBody>
                    <a:bodyPr/>
                    <a:lstStyle/>
                    <a:p>
                      <a:pPr>
                        <a:lnSpc>
                          <a:spcPct val="115000"/>
                        </a:lnSpc>
                        <a:spcAft>
                          <a:spcPts val="0"/>
                        </a:spcAft>
                      </a:pPr>
                      <a:r>
                        <a:rPr lang="es-AR" sz="1200">
                          <a:effectLst/>
                        </a:rPr>
                        <a:t>Movilidad Vertical Ascendente</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33,0</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27,4</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33,5</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44,7</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4"/>
                  </a:ext>
                </a:extLst>
              </a:tr>
              <a:tr h="354001">
                <a:tc>
                  <a:txBody>
                    <a:bodyPr/>
                    <a:lstStyle/>
                    <a:p>
                      <a:pPr>
                        <a:lnSpc>
                          <a:spcPct val="115000"/>
                        </a:lnSpc>
                        <a:spcAft>
                          <a:spcPts val="0"/>
                        </a:spcAft>
                      </a:pPr>
                      <a:r>
                        <a:rPr lang="es-AR" sz="1200">
                          <a:effectLst/>
                        </a:rPr>
                        <a:t>Movilidad Vertical Descendente</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16,9</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17,5</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19,6</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11,0</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5"/>
                  </a:ext>
                </a:extLst>
              </a:tr>
              <a:tr h="354001">
                <a:tc>
                  <a:txBody>
                    <a:bodyPr/>
                    <a:lstStyle/>
                    <a:p>
                      <a:pPr>
                        <a:lnSpc>
                          <a:spcPct val="115000"/>
                        </a:lnSpc>
                        <a:spcAft>
                          <a:spcPts val="0"/>
                        </a:spcAft>
                      </a:pPr>
                      <a:r>
                        <a:rPr lang="es-AR" sz="1200">
                          <a:effectLst/>
                        </a:rPr>
                        <a:t>MVA / MVD</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1,96</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1,56</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1,70</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4,06</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6"/>
                  </a:ext>
                </a:extLst>
              </a:tr>
              <a:tr h="524335">
                <a:tc>
                  <a:txBody>
                    <a:bodyPr/>
                    <a:lstStyle/>
                    <a:p>
                      <a:pPr>
                        <a:lnSpc>
                          <a:spcPct val="115000"/>
                        </a:lnSpc>
                        <a:spcAft>
                          <a:spcPts val="0"/>
                        </a:spcAft>
                      </a:pPr>
                      <a:r>
                        <a:rPr lang="es-AR" sz="1200">
                          <a:effectLst/>
                        </a:rPr>
                        <a:t>% Movilidad desde C. Popular a C. Servicios</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20,3</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a:effectLst/>
                        </a:rPr>
                        <a:t>9,4</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23,5</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66,4</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7"/>
                  </a:ext>
                </a:extLst>
              </a:tr>
              <a:tr h="524335">
                <a:tc>
                  <a:txBody>
                    <a:bodyPr/>
                    <a:lstStyle/>
                    <a:p>
                      <a:pPr>
                        <a:lnSpc>
                          <a:spcPct val="115000"/>
                        </a:lnSpc>
                        <a:spcAft>
                          <a:spcPts val="0"/>
                        </a:spcAft>
                      </a:pPr>
                      <a:r>
                        <a:rPr lang="es-AR" sz="1200">
                          <a:effectLst/>
                        </a:rPr>
                        <a:t>% Auto-reclutamiento en Clase de Servicios</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40,2</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14,9</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39,4</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48,3</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8"/>
                  </a:ext>
                </a:extLst>
              </a:tr>
              <a:tr h="371697">
                <a:tc>
                  <a:txBody>
                    <a:bodyPr/>
                    <a:lstStyle/>
                    <a:p>
                      <a:pPr algn="ctr">
                        <a:lnSpc>
                          <a:spcPct val="115000"/>
                        </a:lnSpc>
                        <a:spcAft>
                          <a:spcPts val="0"/>
                        </a:spcAft>
                      </a:pPr>
                      <a:r>
                        <a:rPr lang="es-AR" sz="1200">
                          <a:effectLst/>
                        </a:rPr>
                        <a:t>N*</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4743</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2245</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1512</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953</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9"/>
                  </a:ext>
                </a:extLst>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1361115143"/>
              </p:ext>
            </p:extLst>
          </p:nvPr>
        </p:nvGraphicFramePr>
        <p:xfrm>
          <a:off x="6095999" y="1229707"/>
          <a:ext cx="5829679" cy="5139559"/>
        </p:xfrm>
        <a:graphic>
          <a:graphicData uri="http://schemas.openxmlformats.org/drawingml/2006/table">
            <a:tbl>
              <a:tblPr firstRow="1" firstCol="1" bandRow="1">
                <a:tableStyleId>{5C22544A-7EE6-4342-B048-85BDC9FD1C3A}</a:tableStyleId>
              </a:tblPr>
              <a:tblGrid>
                <a:gridCol w="2880743">
                  <a:extLst>
                    <a:ext uri="{9D8B030D-6E8A-4147-A177-3AD203B41FA5}">
                      <a16:colId xmlns:a16="http://schemas.microsoft.com/office/drawing/2014/main" val="20000"/>
                    </a:ext>
                  </a:extLst>
                </a:gridCol>
                <a:gridCol w="610099">
                  <a:extLst>
                    <a:ext uri="{9D8B030D-6E8A-4147-A177-3AD203B41FA5}">
                      <a16:colId xmlns:a16="http://schemas.microsoft.com/office/drawing/2014/main" val="20001"/>
                    </a:ext>
                  </a:extLst>
                </a:gridCol>
                <a:gridCol w="813224">
                  <a:extLst>
                    <a:ext uri="{9D8B030D-6E8A-4147-A177-3AD203B41FA5}">
                      <a16:colId xmlns:a16="http://schemas.microsoft.com/office/drawing/2014/main" val="20002"/>
                    </a:ext>
                  </a:extLst>
                </a:gridCol>
                <a:gridCol w="803069">
                  <a:extLst>
                    <a:ext uri="{9D8B030D-6E8A-4147-A177-3AD203B41FA5}">
                      <a16:colId xmlns:a16="http://schemas.microsoft.com/office/drawing/2014/main" val="20003"/>
                    </a:ext>
                  </a:extLst>
                </a:gridCol>
                <a:gridCol w="722544">
                  <a:extLst>
                    <a:ext uri="{9D8B030D-6E8A-4147-A177-3AD203B41FA5}">
                      <a16:colId xmlns:a16="http://schemas.microsoft.com/office/drawing/2014/main" val="20004"/>
                    </a:ext>
                  </a:extLst>
                </a:gridCol>
              </a:tblGrid>
              <a:tr h="626258">
                <a:tc gridSpan="5">
                  <a:txBody>
                    <a:bodyPr/>
                    <a:lstStyle/>
                    <a:p>
                      <a:pPr algn="ctr">
                        <a:lnSpc>
                          <a:spcPct val="115000"/>
                        </a:lnSpc>
                        <a:spcAft>
                          <a:spcPts val="0"/>
                        </a:spcAft>
                      </a:pPr>
                      <a:r>
                        <a:rPr lang="es-AR" sz="1200" dirty="0">
                          <a:effectLst/>
                        </a:rPr>
                        <a:t>Cuadro 8- Tasas básicas de movilidad intergeneracional de clase vertical según nivel de educación. Principal Sostén del Hogar de 30 a 64 años de edad, México 2016 </a:t>
                      </a:r>
                      <a:endParaRPr lang="es-ES" sz="1200" dirty="0">
                        <a:effectLst/>
                        <a:latin typeface="Arial"/>
                        <a:ea typeface="Arial"/>
                      </a:endParaRPr>
                    </a:p>
                  </a:txBody>
                  <a:tcPr marL="44450" marR="44450" marT="0" marB="0" anchor="b"/>
                </a:tc>
                <a:tc hMerge="1">
                  <a:txBody>
                    <a:bodyPr/>
                    <a:lstStyle/>
                    <a:p>
                      <a:endParaRPr lang="es-ES"/>
                    </a:p>
                  </a:txBody>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0000"/>
                  </a:ext>
                </a:extLst>
              </a:tr>
              <a:tr h="1260491">
                <a:tc>
                  <a:txBody>
                    <a:bodyPr/>
                    <a:lstStyle/>
                    <a:p>
                      <a:pPr algn="ctr">
                        <a:lnSpc>
                          <a:spcPct val="115000"/>
                        </a:lnSpc>
                        <a:spcAft>
                          <a:spcPts val="0"/>
                        </a:spcAft>
                      </a:pPr>
                      <a:r>
                        <a:rPr lang="es-AR" sz="1200" dirty="0">
                          <a:effectLst/>
                        </a:rPr>
                        <a:t>Tasas de Movilidad</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a:effectLst/>
                        </a:rPr>
                        <a:t>TOTAL</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Hasta secundario incompleto</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Secundario completo</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a:effectLst/>
                        </a:rPr>
                        <a:t>Superior Completo</a:t>
                      </a:r>
                      <a:endParaRPr lang="es-ES" sz="1200">
                        <a:effectLst/>
                        <a:latin typeface="Arial"/>
                        <a:ea typeface="Arial"/>
                      </a:endParaRPr>
                    </a:p>
                  </a:txBody>
                  <a:tcPr marL="44450" marR="44450" marT="0" marB="0" anchor="b"/>
                </a:tc>
                <a:extLst>
                  <a:ext uri="{0D108BD9-81ED-4DB2-BD59-A6C34878D82A}">
                    <a16:rowId xmlns:a16="http://schemas.microsoft.com/office/drawing/2014/main" val="10001"/>
                  </a:ext>
                </a:extLst>
              </a:tr>
              <a:tr h="383496">
                <a:tc>
                  <a:txBody>
                    <a:bodyPr/>
                    <a:lstStyle/>
                    <a:p>
                      <a:pPr>
                        <a:lnSpc>
                          <a:spcPct val="115000"/>
                        </a:lnSpc>
                        <a:spcAft>
                          <a:spcPts val="0"/>
                        </a:spcAft>
                      </a:pPr>
                      <a:r>
                        <a:rPr lang="es-AR" sz="1200" dirty="0">
                          <a:effectLst/>
                        </a:rPr>
                        <a:t>Inmovilidad</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a:effectLst/>
                        </a:rPr>
                        <a:t>55,1</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61,9</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41,4</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a:effectLst/>
                        </a:rPr>
                        <a:t>38,3</a:t>
                      </a:r>
                      <a:endParaRPr lang="es-ES" sz="1200">
                        <a:effectLst/>
                        <a:latin typeface="Arial"/>
                        <a:ea typeface="Arial"/>
                      </a:endParaRPr>
                    </a:p>
                  </a:txBody>
                  <a:tcPr marL="44450" marR="44450" marT="0" marB="0" anchor="b"/>
                </a:tc>
                <a:extLst>
                  <a:ext uri="{0D108BD9-81ED-4DB2-BD59-A6C34878D82A}">
                    <a16:rowId xmlns:a16="http://schemas.microsoft.com/office/drawing/2014/main" val="10002"/>
                  </a:ext>
                </a:extLst>
              </a:tr>
              <a:tr h="365234">
                <a:tc>
                  <a:txBody>
                    <a:bodyPr/>
                    <a:lstStyle/>
                    <a:p>
                      <a:pPr>
                        <a:lnSpc>
                          <a:spcPct val="115000"/>
                        </a:lnSpc>
                        <a:spcAft>
                          <a:spcPts val="0"/>
                        </a:spcAft>
                      </a:pPr>
                      <a:r>
                        <a:rPr lang="es-AR" sz="1200">
                          <a:effectLst/>
                        </a:rPr>
                        <a:t>Movilidad Vertical Total</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44,9</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38,1</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58,6</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61,7</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3"/>
                  </a:ext>
                </a:extLst>
              </a:tr>
              <a:tr h="365234">
                <a:tc>
                  <a:txBody>
                    <a:bodyPr/>
                    <a:lstStyle/>
                    <a:p>
                      <a:pPr>
                        <a:lnSpc>
                          <a:spcPct val="115000"/>
                        </a:lnSpc>
                        <a:spcAft>
                          <a:spcPts val="0"/>
                        </a:spcAft>
                      </a:pPr>
                      <a:r>
                        <a:rPr lang="es-AR" sz="1200">
                          <a:effectLst/>
                        </a:rPr>
                        <a:t>Movilidad Vertical Ascendente</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29,9</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23,5</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39,2</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a:effectLst/>
                        </a:rPr>
                        <a:t>49,0</a:t>
                      </a:r>
                      <a:endParaRPr lang="es-ES" sz="1200">
                        <a:effectLst/>
                        <a:latin typeface="Arial"/>
                        <a:ea typeface="Arial"/>
                      </a:endParaRPr>
                    </a:p>
                  </a:txBody>
                  <a:tcPr marL="44450" marR="44450" marT="0" marB="0" anchor="b"/>
                </a:tc>
                <a:extLst>
                  <a:ext uri="{0D108BD9-81ED-4DB2-BD59-A6C34878D82A}">
                    <a16:rowId xmlns:a16="http://schemas.microsoft.com/office/drawing/2014/main" val="10004"/>
                  </a:ext>
                </a:extLst>
              </a:tr>
              <a:tr h="365234">
                <a:tc>
                  <a:txBody>
                    <a:bodyPr/>
                    <a:lstStyle/>
                    <a:p>
                      <a:pPr>
                        <a:lnSpc>
                          <a:spcPct val="115000"/>
                        </a:lnSpc>
                        <a:spcAft>
                          <a:spcPts val="0"/>
                        </a:spcAft>
                      </a:pPr>
                      <a:r>
                        <a:rPr lang="es-AR" sz="1200">
                          <a:effectLst/>
                        </a:rPr>
                        <a:t>Movilidad Vertical Descendente</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15,0</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14,7</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19,4</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12,7</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5"/>
                  </a:ext>
                </a:extLst>
              </a:tr>
              <a:tr h="365234">
                <a:tc>
                  <a:txBody>
                    <a:bodyPr/>
                    <a:lstStyle/>
                    <a:p>
                      <a:pPr>
                        <a:lnSpc>
                          <a:spcPct val="115000"/>
                        </a:lnSpc>
                        <a:spcAft>
                          <a:spcPts val="0"/>
                        </a:spcAft>
                      </a:pPr>
                      <a:r>
                        <a:rPr lang="es-AR" sz="1200">
                          <a:effectLst/>
                        </a:rPr>
                        <a:t>MVA / MVD</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2,0</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1,6</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2,0</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3,8</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6"/>
                  </a:ext>
                </a:extLst>
              </a:tr>
              <a:tr h="512441">
                <a:tc>
                  <a:txBody>
                    <a:bodyPr/>
                    <a:lstStyle/>
                    <a:p>
                      <a:pPr>
                        <a:lnSpc>
                          <a:spcPct val="115000"/>
                        </a:lnSpc>
                        <a:spcAft>
                          <a:spcPts val="0"/>
                        </a:spcAft>
                      </a:pPr>
                      <a:r>
                        <a:rPr lang="es-AR" sz="1200">
                          <a:effectLst/>
                        </a:rPr>
                        <a:t>% Movilidad desde C. Popular a C. Servicios</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14,8</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7,4</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23,0</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65,8</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7"/>
                  </a:ext>
                </a:extLst>
              </a:tr>
              <a:tr h="512441">
                <a:tc>
                  <a:txBody>
                    <a:bodyPr/>
                    <a:lstStyle/>
                    <a:p>
                      <a:pPr>
                        <a:lnSpc>
                          <a:spcPct val="115000"/>
                        </a:lnSpc>
                        <a:spcAft>
                          <a:spcPts val="0"/>
                        </a:spcAft>
                      </a:pPr>
                      <a:r>
                        <a:rPr lang="es-AR" sz="1200">
                          <a:effectLst/>
                        </a:rPr>
                        <a:t>% Auto-reclutamiento en Clase de Servicios</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50,1</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21,3</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39,0</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74,9</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8"/>
                  </a:ext>
                </a:extLst>
              </a:tr>
              <a:tr h="383496">
                <a:tc>
                  <a:txBody>
                    <a:bodyPr/>
                    <a:lstStyle/>
                    <a:p>
                      <a:pPr algn="ctr">
                        <a:lnSpc>
                          <a:spcPct val="115000"/>
                        </a:lnSpc>
                        <a:spcAft>
                          <a:spcPts val="0"/>
                        </a:spcAft>
                      </a:pPr>
                      <a:r>
                        <a:rPr lang="es-AR" sz="1200" dirty="0">
                          <a:effectLst/>
                        </a:rPr>
                        <a:t>N*</a:t>
                      </a:r>
                      <a:endParaRPr lang="es-ES" sz="1200" dirty="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10846</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7658</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a:effectLst/>
                        </a:rPr>
                        <a:t>1495</a:t>
                      </a:r>
                      <a:endParaRPr lang="es-ES" sz="1200">
                        <a:effectLst/>
                        <a:latin typeface="Arial"/>
                        <a:ea typeface="Arial"/>
                      </a:endParaRPr>
                    </a:p>
                  </a:txBody>
                  <a:tcPr marL="44450" marR="44450" marT="0" marB="0" anchor="b"/>
                </a:tc>
                <a:tc>
                  <a:txBody>
                    <a:bodyPr/>
                    <a:lstStyle/>
                    <a:p>
                      <a:pPr algn="ctr">
                        <a:lnSpc>
                          <a:spcPct val="115000"/>
                        </a:lnSpc>
                        <a:spcAft>
                          <a:spcPts val="0"/>
                        </a:spcAft>
                      </a:pPr>
                      <a:r>
                        <a:rPr lang="es-AR" sz="1200" dirty="0">
                          <a:effectLst/>
                        </a:rPr>
                        <a:t>1693</a:t>
                      </a:r>
                      <a:endParaRPr lang="es-ES" sz="1200" dirty="0">
                        <a:effectLst/>
                        <a:latin typeface="Arial"/>
                        <a:ea typeface="Arial"/>
                      </a:endParaRPr>
                    </a:p>
                  </a:txBody>
                  <a:tcPr marL="44450" marR="44450" marT="0" marB="0" anchor="b"/>
                </a:tc>
                <a:extLst>
                  <a:ext uri="{0D108BD9-81ED-4DB2-BD59-A6C34878D82A}">
                    <a16:rowId xmlns:a16="http://schemas.microsoft.com/office/drawing/2014/main" val="10009"/>
                  </a:ext>
                </a:extLst>
              </a:tr>
            </a:tbl>
          </a:graphicData>
        </a:graphic>
      </p:graphicFrame>
      <p:sp>
        <p:nvSpPr>
          <p:cNvPr id="20" name="Rectangle 1"/>
          <p:cNvSpPr>
            <a:spLocks noChangeArrowheads="1"/>
          </p:cNvSpPr>
          <p:nvPr/>
        </p:nvSpPr>
        <p:spPr bwMode="auto">
          <a:xfrm>
            <a:off x="3544888" y="23828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altLang="es-ES" sz="1800" b="0" i="0" u="none" strike="noStrike" cap="none" normalizeH="0" baseline="0">
              <a:ln>
                <a:noFill/>
              </a:ln>
              <a:solidFill>
                <a:schemeClr val="tx1"/>
              </a:solidFill>
              <a:effectLst/>
              <a:latin typeface="Arial" pitchFamily="34" charset="0"/>
              <a:cs typeface="Arial" pitchFamily="34" charset="0"/>
            </a:endParaRPr>
          </a:p>
        </p:txBody>
      </p:sp>
      <p:sp>
        <p:nvSpPr>
          <p:cNvPr id="22" name="21 CuadroTexto"/>
          <p:cNvSpPr txBox="1"/>
          <p:nvPr/>
        </p:nvSpPr>
        <p:spPr>
          <a:xfrm>
            <a:off x="266321" y="730649"/>
            <a:ext cx="11659358" cy="923330"/>
          </a:xfrm>
          <a:prstGeom prst="rect">
            <a:avLst/>
          </a:prstGeom>
          <a:noFill/>
        </p:spPr>
        <p:txBody>
          <a:bodyPr wrap="square" rtlCol="0">
            <a:spAutoFit/>
          </a:bodyPr>
          <a:lstStyle/>
          <a:p>
            <a:pPr algn="ctr"/>
            <a:r>
              <a:rPr lang="es-AR" b="1" dirty="0"/>
              <a:t>El papel de la escolaridad en la movilidad intergeneracional de clase </a:t>
            </a:r>
            <a:endParaRPr lang="es-ES" dirty="0"/>
          </a:p>
          <a:p>
            <a:r>
              <a:rPr lang="es-AR" dirty="0"/>
              <a:t> </a:t>
            </a:r>
            <a:endParaRPr lang="es-ES" dirty="0"/>
          </a:p>
          <a:p>
            <a:endParaRPr lang="es-ES" dirty="0"/>
          </a:p>
        </p:txBody>
      </p:sp>
      <p:sp>
        <p:nvSpPr>
          <p:cNvPr id="23" name="22 Elipse"/>
          <p:cNvSpPr/>
          <p:nvPr/>
        </p:nvSpPr>
        <p:spPr>
          <a:xfrm>
            <a:off x="5392616" y="3569678"/>
            <a:ext cx="492370" cy="339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4" name="23 Elipse"/>
          <p:cNvSpPr/>
          <p:nvPr/>
        </p:nvSpPr>
        <p:spPr>
          <a:xfrm>
            <a:off x="11351248" y="3569678"/>
            <a:ext cx="492370" cy="339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5" name="24 Elipse"/>
          <p:cNvSpPr/>
          <p:nvPr/>
        </p:nvSpPr>
        <p:spPr>
          <a:xfrm>
            <a:off x="5345724" y="3909646"/>
            <a:ext cx="492370" cy="339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6" name="25 Elipse"/>
          <p:cNvSpPr/>
          <p:nvPr/>
        </p:nvSpPr>
        <p:spPr>
          <a:xfrm>
            <a:off x="11351248" y="3909646"/>
            <a:ext cx="492370" cy="339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 name="26 Elipse"/>
          <p:cNvSpPr/>
          <p:nvPr/>
        </p:nvSpPr>
        <p:spPr>
          <a:xfrm>
            <a:off x="11351248" y="5738446"/>
            <a:ext cx="492370" cy="339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8" name="27 Elipse"/>
          <p:cNvSpPr/>
          <p:nvPr/>
        </p:nvSpPr>
        <p:spPr>
          <a:xfrm>
            <a:off x="5357448" y="5738446"/>
            <a:ext cx="492370" cy="339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9" name="28 Elipse"/>
          <p:cNvSpPr/>
          <p:nvPr/>
        </p:nvSpPr>
        <p:spPr>
          <a:xfrm>
            <a:off x="10574216" y="3229710"/>
            <a:ext cx="492370" cy="339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0" name="29 Elipse"/>
          <p:cNvSpPr/>
          <p:nvPr/>
        </p:nvSpPr>
        <p:spPr>
          <a:xfrm>
            <a:off x="4583724" y="3229710"/>
            <a:ext cx="492370" cy="339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1" name="30 Elipse"/>
          <p:cNvSpPr/>
          <p:nvPr/>
        </p:nvSpPr>
        <p:spPr>
          <a:xfrm>
            <a:off x="11351248" y="3229710"/>
            <a:ext cx="492370" cy="339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2" name="31 Elipse"/>
          <p:cNvSpPr/>
          <p:nvPr/>
        </p:nvSpPr>
        <p:spPr>
          <a:xfrm>
            <a:off x="5404339" y="3229710"/>
            <a:ext cx="492370" cy="33996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3" name="32 Elipse"/>
          <p:cNvSpPr/>
          <p:nvPr/>
        </p:nvSpPr>
        <p:spPr>
          <a:xfrm>
            <a:off x="5334002" y="5234354"/>
            <a:ext cx="492370" cy="33996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4" name="33 Elipse"/>
          <p:cNvSpPr/>
          <p:nvPr/>
        </p:nvSpPr>
        <p:spPr>
          <a:xfrm>
            <a:off x="11327802" y="4267198"/>
            <a:ext cx="492370" cy="33996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5" name="34 Elipse"/>
          <p:cNvSpPr/>
          <p:nvPr/>
        </p:nvSpPr>
        <p:spPr>
          <a:xfrm>
            <a:off x="5404340" y="4267198"/>
            <a:ext cx="492370" cy="33996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6" name="35 Elipse"/>
          <p:cNvSpPr/>
          <p:nvPr/>
        </p:nvSpPr>
        <p:spPr>
          <a:xfrm>
            <a:off x="11327802" y="5246077"/>
            <a:ext cx="492370" cy="339968"/>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568976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20 CuadroTexto"/>
          <p:cNvSpPr txBox="1"/>
          <p:nvPr/>
        </p:nvSpPr>
        <p:spPr>
          <a:xfrm>
            <a:off x="3950033" y="718038"/>
            <a:ext cx="4341381" cy="461665"/>
          </a:xfrm>
          <a:prstGeom prst="rect">
            <a:avLst/>
          </a:prstGeom>
          <a:noFill/>
        </p:spPr>
        <p:txBody>
          <a:bodyPr wrap="none" rtlCol="0">
            <a:spAutoFit/>
          </a:bodyPr>
          <a:lstStyle/>
          <a:p>
            <a:r>
              <a:rPr lang="es-ES" sz="2400" b="1" dirty="0">
                <a:solidFill>
                  <a:schemeClr val="tx2">
                    <a:lumMod val="60000"/>
                    <a:lumOff val="40000"/>
                  </a:schemeClr>
                </a:solidFill>
              </a:rPr>
              <a:t>Resultados: pautas y tendencias</a:t>
            </a:r>
            <a:r>
              <a:rPr lang="es-ES" sz="2400" dirty="0">
                <a:solidFill>
                  <a:schemeClr val="tx2">
                    <a:lumMod val="60000"/>
                    <a:lumOff val="40000"/>
                  </a:schemeClr>
                </a:solidFill>
              </a:rPr>
              <a:t> </a:t>
            </a:r>
          </a:p>
        </p:txBody>
      </p:sp>
      <p:sp>
        <p:nvSpPr>
          <p:cNvPr id="22" name="21 CuadroTexto"/>
          <p:cNvSpPr txBox="1"/>
          <p:nvPr/>
        </p:nvSpPr>
        <p:spPr>
          <a:xfrm>
            <a:off x="212360" y="1226295"/>
            <a:ext cx="11816729" cy="4985980"/>
          </a:xfrm>
          <a:prstGeom prst="rect">
            <a:avLst/>
          </a:prstGeom>
          <a:noFill/>
        </p:spPr>
        <p:txBody>
          <a:bodyPr wrap="square" rtlCol="0">
            <a:spAutoFit/>
          </a:bodyPr>
          <a:lstStyle/>
          <a:p>
            <a:pPr algn="just"/>
            <a:r>
              <a:rPr lang="es-AR" dirty="0"/>
              <a:t>Las pautas salientes mostraron que:</a:t>
            </a:r>
          </a:p>
          <a:p>
            <a:pPr algn="just"/>
            <a:endParaRPr lang="es-AR" sz="800" dirty="0"/>
          </a:p>
          <a:p>
            <a:pPr algn="just"/>
            <a:r>
              <a:rPr lang="es-AR" dirty="0"/>
              <a:t>- </a:t>
            </a:r>
            <a:r>
              <a:rPr lang="es-AR" b="1" dirty="0">
                <a:solidFill>
                  <a:srgbClr val="92D050"/>
                </a:solidFill>
              </a:rPr>
              <a:t>Ambos países la concreción de credenciales educativas de nivel superior está influenciada por los orígenes sociales. </a:t>
            </a:r>
          </a:p>
          <a:p>
            <a:pPr algn="just"/>
            <a:endParaRPr lang="es-AR" sz="800" dirty="0"/>
          </a:p>
          <a:p>
            <a:pPr algn="just"/>
            <a:r>
              <a:rPr lang="es-AR" dirty="0"/>
              <a:t>- A mayor </a:t>
            </a:r>
            <a:r>
              <a:rPr lang="es-AR" b="1" dirty="0"/>
              <a:t>clase social y nivel educativo </a:t>
            </a:r>
            <a:r>
              <a:rPr lang="es-AR" dirty="0"/>
              <a:t>de origen, así como al haber nacido en </a:t>
            </a:r>
            <a:r>
              <a:rPr lang="es-AR" b="1" dirty="0"/>
              <a:t>CABA </a:t>
            </a:r>
            <a:r>
              <a:rPr lang="es-AR" dirty="0"/>
              <a:t>o en la </a:t>
            </a:r>
            <a:r>
              <a:rPr lang="es-AR" b="1" dirty="0"/>
              <a:t>Ciudad de México</a:t>
            </a:r>
            <a:r>
              <a:rPr lang="es-AR" dirty="0"/>
              <a:t>, </a:t>
            </a:r>
            <a:r>
              <a:rPr lang="es-AR" b="1" dirty="0"/>
              <a:t>mayor es la proporción de personas con título universitario o terciario.</a:t>
            </a:r>
          </a:p>
          <a:p>
            <a:pPr algn="just"/>
            <a:endParaRPr lang="es-AR" sz="800" dirty="0"/>
          </a:p>
          <a:p>
            <a:pPr marL="285750" indent="-285750" algn="just">
              <a:buFontTx/>
              <a:buChar char="-"/>
            </a:pPr>
            <a:r>
              <a:rPr lang="es-AR" b="1" dirty="0"/>
              <a:t>Sexo</a:t>
            </a:r>
            <a:r>
              <a:rPr lang="es-AR" dirty="0"/>
              <a:t> de las/los PSH observamos </a:t>
            </a:r>
            <a:r>
              <a:rPr lang="es-AR" dirty="0">
                <a:solidFill>
                  <a:srgbClr val="FF0000"/>
                </a:solidFill>
              </a:rPr>
              <a:t>una diferencia sustantiva entre países</a:t>
            </a:r>
            <a:r>
              <a:rPr lang="es-AR" dirty="0"/>
              <a:t>,</a:t>
            </a:r>
          </a:p>
          <a:p>
            <a:pPr algn="just"/>
            <a:r>
              <a:rPr lang="es-AR" b="1" dirty="0"/>
              <a:t>Argentina las mujeres duplican las probabilidades de obtener credenciales de nivel superior</a:t>
            </a:r>
            <a:r>
              <a:rPr lang="es-AR" dirty="0"/>
              <a:t> y </a:t>
            </a:r>
          </a:p>
          <a:p>
            <a:pPr algn="just"/>
            <a:r>
              <a:rPr lang="es-AR" b="1" dirty="0"/>
              <a:t>México la relación se revierte</a:t>
            </a:r>
            <a:r>
              <a:rPr lang="es-AR" dirty="0"/>
              <a:t>, es alrededor de 50% mayor entre los varones. </a:t>
            </a:r>
          </a:p>
          <a:p>
            <a:pPr marL="342900" indent="-342900" algn="just">
              <a:buFontTx/>
              <a:buChar char="-"/>
            </a:pPr>
            <a:endParaRPr lang="es-AR" sz="800" dirty="0"/>
          </a:p>
          <a:p>
            <a:pPr marL="285750" indent="-285750" algn="just">
              <a:buFontTx/>
              <a:buChar char="-"/>
            </a:pPr>
            <a:r>
              <a:rPr lang="es-AR" b="1" dirty="0"/>
              <a:t>Cohortes</a:t>
            </a:r>
            <a:r>
              <a:rPr lang="es-AR" dirty="0"/>
              <a:t> </a:t>
            </a:r>
            <a:r>
              <a:rPr lang="es-AR" b="1" dirty="0"/>
              <a:t>de edad </a:t>
            </a:r>
            <a:r>
              <a:rPr lang="es-AR" dirty="0"/>
              <a:t>observamos </a:t>
            </a:r>
            <a:r>
              <a:rPr lang="es-AR" dirty="0">
                <a:solidFill>
                  <a:srgbClr val="FF0000"/>
                </a:solidFill>
              </a:rPr>
              <a:t>una diferencia significativa entre ambos países</a:t>
            </a:r>
            <a:r>
              <a:rPr lang="es-AR" dirty="0"/>
              <a:t>. </a:t>
            </a:r>
          </a:p>
          <a:p>
            <a:pPr algn="just"/>
            <a:r>
              <a:rPr lang="es-AR" b="1" dirty="0"/>
              <a:t>Argentina</a:t>
            </a:r>
            <a:r>
              <a:rPr lang="es-AR" dirty="0"/>
              <a:t>, el porcentaje de población con nivel superior completo </a:t>
            </a:r>
            <a:r>
              <a:rPr lang="es-AR" b="1" dirty="0"/>
              <a:t>se mantiene casi constante </a:t>
            </a:r>
            <a:r>
              <a:rPr lang="es-AR" dirty="0"/>
              <a:t>a través de las cohortes. </a:t>
            </a:r>
          </a:p>
          <a:p>
            <a:pPr algn="just"/>
            <a:r>
              <a:rPr lang="es-AR" b="1" dirty="0"/>
              <a:t>México</a:t>
            </a:r>
            <a:r>
              <a:rPr lang="es-AR" dirty="0"/>
              <a:t>, la expansión del nivel superior se refleja en </a:t>
            </a:r>
            <a:r>
              <a:rPr lang="es-AR" b="1" dirty="0"/>
              <a:t>un volumen mayor de graduados en las cohortes recientes</a:t>
            </a:r>
            <a:r>
              <a:rPr lang="es-AR" dirty="0"/>
              <a:t>. </a:t>
            </a:r>
          </a:p>
          <a:p>
            <a:pPr algn="just"/>
            <a:endParaRPr lang="es-AR" sz="800" dirty="0"/>
          </a:p>
          <a:p>
            <a:pPr marL="285750" indent="-285750" algn="just">
              <a:buFontTx/>
              <a:buChar char="-"/>
            </a:pPr>
            <a:r>
              <a:rPr lang="es-AR" b="1" dirty="0"/>
              <a:t>Región de residencia</a:t>
            </a:r>
            <a:r>
              <a:rPr lang="es-AR" dirty="0"/>
              <a:t> </a:t>
            </a:r>
            <a:r>
              <a:rPr lang="es-AR" b="1" dirty="0">
                <a:solidFill>
                  <a:srgbClr val="92D050"/>
                </a:solidFill>
              </a:rPr>
              <a:t>en ambos países observamos una marcada desigualdad regional.</a:t>
            </a:r>
            <a:r>
              <a:rPr lang="es-AR" dirty="0"/>
              <a:t> </a:t>
            </a:r>
          </a:p>
          <a:p>
            <a:pPr algn="just"/>
            <a:r>
              <a:rPr lang="es-AR" b="1" dirty="0"/>
              <a:t>Argentina</a:t>
            </a:r>
            <a:r>
              <a:rPr lang="es-AR" dirty="0"/>
              <a:t>: mayor desarrollo en la región pampeana, epicentro CABA. </a:t>
            </a:r>
          </a:p>
          <a:p>
            <a:pPr algn="just"/>
            <a:r>
              <a:rPr lang="es-AR" b="1" dirty="0"/>
              <a:t>México</a:t>
            </a:r>
            <a:r>
              <a:rPr lang="es-AR" dirty="0"/>
              <a:t>, se observan marcadas diferencias entre la Ciudad de México y el resto del país, sobre todo la región Golfo-sur.</a:t>
            </a:r>
          </a:p>
          <a:p>
            <a:pPr algn="just"/>
            <a:endParaRPr lang="es-AR" sz="800" dirty="0"/>
          </a:p>
          <a:p>
            <a:pPr algn="just"/>
            <a:r>
              <a:rPr lang="es-AR" b="1" dirty="0">
                <a:solidFill>
                  <a:schemeClr val="tx2">
                    <a:lumMod val="60000"/>
                    <a:lumOff val="40000"/>
                  </a:schemeClr>
                </a:solidFill>
              </a:rPr>
              <a:t>En resumen, estas pautas en conjunto sugieren el incremento de mecanismos de cierre social en ambos países, que limitan la concreción de logros educativos para quienes provienen de hogares de clase popular y climas educativos más bajos.</a:t>
            </a:r>
          </a:p>
        </p:txBody>
      </p:sp>
    </p:spTree>
    <p:extLst>
      <p:ext uri="{BB962C8B-B14F-4D97-AF65-F5344CB8AC3E}">
        <p14:creationId xmlns:p14="http://schemas.microsoft.com/office/powerpoint/2010/main" val="3332362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9014" y="1164738"/>
            <a:ext cx="11812614" cy="5544406"/>
          </a:xfrm>
        </p:spPr>
        <p:txBody>
          <a:bodyPr>
            <a:normAutofit fontScale="25000" lnSpcReduction="20000"/>
          </a:bodyPr>
          <a:lstStyle/>
          <a:p>
            <a:pPr marL="0" indent="0" algn="just">
              <a:buNone/>
            </a:pPr>
            <a:r>
              <a:rPr lang="es-AR" sz="7200" b="1" dirty="0"/>
              <a:t>Población que tiene secundario completo:</a:t>
            </a:r>
          </a:p>
          <a:p>
            <a:pPr algn="just">
              <a:buFontTx/>
              <a:buChar char="-"/>
            </a:pPr>
            <a:r>
              <a:rPr lang="es-AR" sz="7200" dirty="0"/>
              <a:t>Los resultados del modelo de regresión de </a:t>
            </a:r>
            <a:r>
              <a:rPr lang="es-AR" sz="7200" b="1" dirty="0"/>
              <a:t>la población que tiene nivel secundario completo</a:t>
            </a:r>
            <a:r>
              <a:rPr lang="es-AR" sz="7200" dirty="0"/>
              <a:t> y estaba en condiciones de ingresar a la universidad, </a:t>
            </a:r>
            <a:r>
              <a:rPr lang="es-AR" sz="7200" dirty="0">
                <a:solidFill>
                  <a:srgbClr val="92D050"/>
                </a:solidFill>
              </a:rPr>
              <a:t>muestran un incremento progresivo de la desigualdad de oportunidades</a:t>
            </a:r>
            <a:r>
              <a:rPr lang="es-AR" sz="7200" dirty="0"/>
              <a:t>, en </a:t>
            </a:r>
            <a:r>
              <a:rPr lang="es-AR" sz="7200" dirty="0">
                <a:solidFill>
                  <a:srgbClr val="FF0000"/>
                </a:solidFill>
              </a:rPr>
              <a:t>Argentina en la última cohorte y en México en las dos últimas. </a:t>
            </a:r>
          </a:p>
          <a:p>
            <a:pPr algn="just">
              <a:buFontTx/>
              <a:buChar char="-"/>
            </a:pPr>
            <a:endParaRPr lang="es-AR" dirty="0">
              <a:solidFill>
                <a:srgbClr val="FF0000"/>
              </a:solidFill>
            </a:endParaRPr>
          </a:p>
          <a:p>
            <a:pPr algn="just">
              <a:buFontTx/>
              <a:buChar char="-"/>
            </a:pPr>
            <a:endParaRPr lang="es-AR" dirty="0">
              <a:solidFill>
                <a:srgbClr val="FF0000"/>
              </a:solidFill>
            </a:endParaRPr>
          </a:p>
          <a:p>
            <a:pPr marL="0" indent="0" algn="just">
              <a:buNone/>
            </a:pPr>
            <a:r>
              <a:rPr lang="es-AR" sz="7200" dirty="0">
                <a:solidFill>
                  <a:schemeClr val="tx2">
                    <a:lumMod val="60000"/>
                    <a:lumOff val="40000"/>
                  </a:schemeClr>
                </a:solidFill>
              </a:rPr>
              <a:t>Esta pauta puede indicar que en la actualidad la terminación de la escuela secundaria es más masiva y re-emerge con más fuerza la desigualdad de oportunidades entre quienes emprenden estudios de nivel superior.</a:t>
            </a:r>
          </a:p>
          <a:p>
            <a:pPr marL="0" indent="0" algn="just">
              <a:buNone/>
            </a:pPr>
            <a:endParaRPr lang="es-AR" dirty="0"/>
          </a:p>
          <a:p>
            <a:pPr algn="just">
              <a:buFontTx/>
              <a:buChar char="-"/>
            </a:pPr>
            <a:endParaRPr lang="es-AR" b="1" dirty="0">
              <a:solidFill>
                <a:srgbClr val="92D050"/>
              </a:solidFill>
            </a:endParaRPr>
          </a:p>
          <a:p>
            <a:pPr algn="just">
              <a:buFontTx/>
              <a:buChar char="-"/>
            </a:pPr>
            <a:r>
              <a:rPr lang="es-AR" sz="7200" b="1" dirty="0"/>
              <a:t>Las pautas observadas sugieren que, </a:t>
            </a:r>
            <a:r>
              <a:rPr lang="es-AR" sz="7200" dirty="0"/>
              <a:t>en términos de </a:t>
            </a:r>
            <a:r>
              <a:rPr lang="es-AR" sz="7200" dirty="0" err="1"/>
              <a:t>Hout</a:t>
            </a:r>
            <a:r>
              <a:rPr lang="es-AR" sz="7200" dirty="0"/>
              <a:t> y </a:t>
            </a:r>
            <a:r>
              <a:rPr lang="es-AR" sz="7200" dirty="0" err="1"/>
              <a:t>Raftery</a:t>
            </a:r>
            <a:r>
              <a:rPr lang="es-AR" sz="7200" dirty="0"/>
              <a:t> (1993), </a:t>
            </a:r>
            <a:r>
              <a:rPr lang="es-AR" sz="7200" b="1" dirty="0">
                <a:solidFill>
                  <a:srgbClr val="92D050"/>
                </a:solidFill>
              </a:rPr>
              <a:t>en ambos países el nivel de expansión educativa fue incorporando paulatinamente a población con origen en la clase media, </a:t>
            </a:r>
            <a:r>
              <a:rPr lang="es-AR" sz="7200" b="1" dirty="0"/>
              <a:t>en particular sus fracciones </a:t>
            </a:r>
            <a:r>
              <a:rPr lang="es-AR" sz="7200" b="1" dirty="0">
                <a:solidFill>
                  <a:srgbClr val="92D050"/>
                </a:solidFill>
              </a:rPr>
              <a:t>más privilegiadas.</a:t>
            </a:r>
          </a:p>
          <a:p>
            <a:pPr algn="just">
              <a:buFontTx/>
              <a:buChar char="-"/>
            </a:pPr>
            <a:endParaRPr lang="es-AR" b="1" dirty="0">
              <a:solidFill>
                <a:srgbClr val="92D050"/>
              </a:solidFill>
            </a:endParaRPr>
          </a:p>
          <a:p>
            <a:pPr algn="just">
              <a:buFontTx/>
              <a:buChar char="-"/>
            </a:pPr>
            <a:r>
              <a:rPr lang="es-AR" sz="7200" b="1" dirty="0">
                <a:solidFill>
                  <a:srgbClr val="92D050"/>
                </a:solidFill>
              </a:rPr>
              <a:t>Esta expansión educativa </a:t>
            </a:r>
            <a:r>
              <a:rPr lang="es-AR" sz="7200" b="1" dirty="0"/>
              <a:t>habría sido insuficiente para reducir la desigualdad de oportunidades </a:t>
            </a:r>
            <a:r>
              <a:rPr lang="es-AR" sz="7200" b="1" dirty="0">
                <a:solidFill>
                  <a:srgbClr val="92D050"/>
                </a:solidFill>
              </a:rPr>
              <a:t>de graduación del nivel superior vinculadas al origen social familiar. </a:t>
            </a:r>
          </a:p>
          <a:p>
            <a:pPr algn="just">
              <a:buFontTx/>
              <a:buChar char="-"/>
            </a:pPr>
            <a:endParaRPr lang="es-AR" b="1" dirty="0">
              <a:solidFill>
                <a:srgbClr val="92D050"/>
              </a:solidFill>
            </a:endParaRPr>
          </a:p>
          <a:p>
            <a:pPr algn="just">
              <a:buFontTx/>
              <a:buChar char="-"/>
            </a:pPr>
            <a:r>
              <a:rPr lang="es-AR" sz="7200" b="1" dirty="0">
                <a:solidFill>
                  <a:srgbClr val="92D050"/>
                </a:solidFill>
              </a:rPr>
              <a:t>La brecha de desigualdad se mantiene constante en Argentina y se incrementa en México, específicamente en la última cohorte. Lo que nos hace pensar en </a:t>
            </a:r>
            <a:r>
              <a:rPr lang="es-AR" sz="7200" dirty="0"/>
              <a:t>una </a:t>
            </a:r>
            <a:r>
              <a:rPr lang="es-AR" sz="7200" b="1" dirty="0"/>
              <a:t>“desigualdad persistente” </a:t>
            </a:r>
            <a:r>
              <a:rPr lang="es-AR" sz="7200" dirty="0"/>
              <a:t>(</a:t>
            </a:r>
            <a:r>
              <a:rPr lang="es-AR" sz="7200" dirty="0" err="1"/>
              <a:t>Shavit</a:t>
            </a:r>
            <a:r>
              <a:rPr lang="es-AR" sz="7200" dirty="0"/>
              <a:t>, </a:t>
            </a:r>
            <a:r>
              <a:rPr lang="es-AR" sz="7200" dirty="0" err="1"/>
              <a:t>Bloossfeld</a:t>
            </a:r>
            <a:r>
              <a:rPr lang="es-AR" sz="7200" dirty="0"/>
              <a:t> , 1993). </a:t>
            </a:r>
            <a:endParaRPr lang="es-ES" sz="7200" dirty="0"/>
          </a:p>
          <a:p>
            <a:pPr marL="0" indent="0" algn="just">
              <a:buNone/>
            </a:pPr>
            <a:endParaRPr lang="es-AR" dirty="0"/>
          </a:p>
          <a:p>
            <a:pPr marL="0" indent="0" algn="just">
              <a:buNone/>
            </a:pPr>
            <a:endParaRPr lang="es-AR" dirty="0"/>
          </a:p>
          <a:p>
            <a:pPr marL="0" indent="0" algn="just">
              <a:buNone/>
            </a:pPr>
            <a:r>
              <a:rPr lang="es-AR" sz="7200" b="1" dirty="0"/>
              <a:t>Interpretación: </a:t>
            </a:r>
          </a:p>
          <a:p>
            <a:pPr algn="just">
              <a:buFontTx/>
              <a:buChar char="-"/>
            </a:pPr>
            <a:r>
              <a:rPr lang="es-AR" sz="7200" dirty="0">
                <a:solidFill>
                  <a:schemeClr val="tx2">
                    <a:lumMod val="60000"/>
                    <a:lumOff val="40000"/>
                  </a:schemeClr>
                </a:solidFill>
              </a:rPr>
              <a:t>Los casos de Argentina y México </a:t>
            </a:r>
            <a:r>
              <a:rPr lang="es-AR" sz="7200" b="1" dirty="0">
                <a:solidFill>
                  <a:schemeClr val="tx2">
                    <a:lumMod val="60000"/>
                    <a:lumOff val="40000"/>
                  </a:schemeClr>
                </a:solidFill>
              </a:rPr>
              <a:t>muestran el aumento de desigualdad de oportunidades</a:t>
            </a:r>
            <a:r>
              <a:rPr lang="es-AR" sz="7200" dirty="0">
                <a:solidFill>
                  <a:schemeClr val="tx2">
                    <a:lumMod val="60000"/>
                    <a:lumOff val="40000"/>
                  </a:schemeClr>
                </a:solidFill>
              </a:rPr>
              <a:t>, no es un problema de restricción de la oferta de educación de nivel superior, porque como hemos visto la matrícula se incrementa. </a:t>
            </a:r>
          </a:p>
          <a:p>
            <a:pPr algn="just">
              <a:buFontTx/>
              <a:buChar char="-"/>
            </a:pPr>
            <a:endParaRPr lang="es-AR" dirty="0">
              <a:solidFill>
                <a:schemeClr val="tx2">
                  <a:lumMod val="60000"/>
                  <a:lumOff val="40000"/>
                </a:schemeClr>
              </a:solidFill>
            </a:endParaRPr>
          </a:p>
          <a:p>
            <a:pPr algn="just">
              <a:buFontTx/>
              <a:buChar char="-"/>
            </a:pPr>
            <a:r>
              <a:rPr lang="es-AR" sz="7200" dirty="0">
                <a:solidFill>
                  <a:schemeClr val="tx2">
                    <a:lumMod val="60000"/>
                    <a:lumOff val="40000"/>
                  </a:schemeClr>
                </a:solidFill>
              </a:rPr>
              <a:t>El crecimiento de la desigualdad de condiciones de vida entre las clases sociales en el último tiempo en ambos países haya repercutido en el incremento de la desigualdad de oportunidades de logro educativo de nivel superior.</a:t>
            </a:r>
          </a:p>
          <a:p>
            <a:pPr algn="just"/>
            <a:endParaRPr lang="es-AR" sz="7200" dirty="0"/>
          </a:p>
          <a:p>
            <a:pPr marL="0" indent="0" algn="just">
              <a:buNone/>
            </a:pPr>
            <a:endParaRPr lang="es-AR" sz="7200" b="1" dirty="0"/>
          </a:p>
          <a:p>
            <a:pPr marL="0" indent="0" algn="just">
              <a:buNone/>
            </a:pPr>
            <a:endParaRPr lang="es-AR" sz="2800" b="1" dirty="0"/>
          </a:p>
          <a:p>
            <a:pPr algn="just">
              <a:buFontTx/>
              <a:buChar char="-"/>
            </a:pPr>
            <a:endParaRPr lang="es-AR" sz="2500" dirty="0"/>
          </a:p>
          <a:p>
            <a:pPr marL="0" indent="0" algn="just">
              <a:buNone/>
            </a:pPr>
            <a:endParaRPr lang="es-AR" sz="2500" dirty="0"/>
          </a:p>
          <a:p>
            <a:pPr algn="just">
              <a:buFontTx/>
              <a:buChar char="-"/>
            </a:pPr>
            <a:endParaRPr lang="es-AR" sz="2500" dirty="0"/>
          </a:p>
          <a:p>
            <a:pPr algn="just">
              <a:buFontTx/>
              <a:buChar char="-"/>
            </a:pPr>
            <a:endParaRPr lang="es-ES" sz="2900" dirty="0"/>
          </a:p>
          <a:p>
            <a:pPr algn="just"/>
            <a:endParaRPr lang="es-ES" dirty="0"/>
          </a:p>
        </p:txBody>
      </p:sp>
      <p:sp>
        <p:nvSpPr>
          <p:cNvPr id="20" name="19 CuadroTexto"/>
          <p:cNvSpPr txBox="1"/>
          <p:nvPr/>
        </p:nvSpPr>
        <p:spPr>
          <a:xfrm>
            <a:off x="5312978" y="703073"/>
            <a:ext cx="1635897" cy="461665"/>
          </a:xfrm>
          <a:prstGeom prst="rect">
            <a:avLst/>
          </a:prstGeom>
          <a:noFill/>
        </p:spPr>
        <p:txBody>
          <a:bodyPr wrap="none" rtlCol="0">
            <a:spAutoFit/>
          </a:bodyPr>
          <a:lstStyle/>
          <a:p>
            <a:r>
              <a:rPr lang="es-ES" sz="2400" b="1" dirty="0"/>
              <a:t>Resultados</a:t>
            </a:r>
            <a:r>
              <a:rPr lang="es-ES" dirty="0"/>
              <a:t> </a:t>
            </a:r>
          </a:p>
        </p:txBody>
      </p:sp>
    </p:spTree>
    <p:extLst>
      <p:ext uri="{BB962C8B-B14F-4D97-AF65-F5344CB8AC3E}">
        <p14:creationId xmlns:p14="http://schemas.microsoft.com/office/powerpoint/2010/main" val="4195217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lgn="ctr">
              <a:buNone/>
            </a:pPr>
            <a:endParaRPr lang="es-ES" dirty="0"/>
          </a:p>
          <a:p>
            <a:pPr marL="0" indent="0" algn="ctr">
              <a:buNone/>
            </a:pPr>
            <a:endParaRPr lang="es-ES" dirty="0"/>
          </a:p>
          <a:p>
            <a:pPr marL="0" indent="0" algn="ctr">
              <a:buNone/>
            </a:pPr>
            <a:r>
              <a:rPr lang="es-ES" dirty="0"/>
              <a:t>Gracias</a:t>
            </a:r>
          </a:p>
          <a:p>
            <a:pPr marL="0" indent="0" algn="ctr">
              <a:buNone/>
            </a:pPr>
            <a:endParaRPr lang="es-ES" dirty="0"/>
          </a:p>
          <a:p>
            <a:pPr marL="0" indent="0" algn="ctr">
              <a:buNone/>
            </a:pPr>
            <a:r>
              <a:rPr lang="es-ES" sz="2600" dirty="0">
                <a:solidFill>
                  <a:schemeClr val="tx2">
                    <a:lumMod val="60000"/>
                    <a:lumOff val="40000"/>
                  </a:schemeClr>
                </a:solidFill>
              </a:rPr>
              <a:t>Todos los comentarios son bienvenidos</a:t>
            </a:r>
          </a:p>
        </p:txBody>
      </p:sp>
    </p:spTree>
    <p:extLst>
      <p:ext uri="{BB962C8B-B14F-4D97-AF65-F5344CB8AC3E}">
        <p14:creationId xmlns:p14="http://schemas.microsoft.com/office/powerpoint/2010/main" val="61589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20 CuadroTexto"/>
          <p:cNvSpPr txBox="1"/>
          <p:nvPr/>
        </p:nvSpPr>
        <p:spPr>
          <a:xfrm>
            <a:off x="1192303" y="819597"/>
            <a:ext cx="9874734" cy="461665"/>
          </a:xfrm>
          <a:prstGeom prst="rect">
            <a:avLst/>
          </a:prstGeom>
          <a:noFill/>
        </p:spPr>
        <p:txBody>
          <a:bodyPr wrap="square" rtlCol="0">
            <a:spAutoFit/>
          </a:bodyPr>
          <a:lstStyle/>
          <a:p>
            <a:pPr algn="ctr"/>
            <a:r>
              <a:rPr lang="es-ES" sz="2400" b="1" dirty="0">
                <a:solidFill>
                  <a:schemeClr val="tx2">
                    <a:lumMod val="60000"/>
                    <a:lumOff val="40000"/>
                  </a:schemeClr>
                </a:solidFill>
              </a:rPr>
              <a:t>¿Por qué estudiar la educación superior?</a:t>
            </a:r>
          </a:p>
        </p:txBody>
      </p:sp>
      <p:sp>
        <p:nvSpPr>
          <p:cNvPr id="2" name="CuadroTexto 1"/>
          <p:cNvSpPr txBox="1"/>
          <p:nvPr/>
        </p:nvSpPr>
        <p:spPr>
          <a:xfrm>
            <a:off x="361507" y="1656599"/>
            <a:ext cx="11536326" cy="5139869"/>
          </a:xfrm>
          <a:prstGeom prst="rect">
            <a:avLst/>
          </a:prstGeom>
          <a:noFill/>
        </p:spPr>
        <p:txBody>
          <a:bodyPr wrap="square" rtlCol="0">
            <a:spAutoFit/>
          </a:bodyPr>
          <a:lstStyle/>
          <a:p>
            <a:pPr algn="just"/>
            <a:r>
              <a:rPr lang="es-AR" dirty="0"/>
              <a:t>1. </a:t>
            </a:r>
            <a:r>
              <a:rPr lang="es-AR" b="1" dirty="0"/>
              <a:t>Constituye un medio para promover el desarrollo económico </a:t>
            </a:r>
            <a:r>
              <a:rPr lang="es-AR" dirty="0"/>
              <a:t>en tanto brinda herramientas para incrementar las habilidades de los trabajadores del sistema productivo y de las nuevas tecnologías incorporadas, y promueve a la vez la innovación y el desarrollo científico-tecnológico. </a:t>
            </a:r>
          </a:p>
          <a:p>
            <a:endParaRPr lang="es-AR" sz="800" dirty="0"/>
          </a:p>
          <a:p>
            <a:r>
              <a:rPr lang="es-AR" dirty="0"/>
              <a:t>	Aunque, los países latinoamericanos experimentaron ciertas </a:t>
            </a:r>
            <a:r>
              <a:rPr lang="es-AR" dirty="0" err="1"/>
              <a:t>asincronías</a:t>
            </a:r>
            <a:r>
              <a:rPr lang="es-AR" dirty="0"/>
              <a:t> entre el ritmo de expansión de la 	educación superior y la creación de espacios en la cúspide de la estructura ocupacional, provocando “fuga 	de 	cerebros” hacia países más desarrollados. </a:t>
            </a:r>
          </a:p>
          <a:p>
            <a:endParaRPr lang="es-AR" sz="800" dirty="0"/>
          </a:p>
          <a:p>
            <a:r>
              <a:rPr lang="es-AR" dirty="0"/>
              <a:t>2. </a:t>
            </a:r>
            <a:r>
              <a:rPr lang="es-AR" b="1" dirty="0"/>
              <a:t>La educación universitaria ha sido concebida como uno </a:t>
            </a:r>
            <a:r>
              <a:rPr lang="es-AR" dirty="0"/>
              <a:t>de los canales principales de ascenso a las clases </a:t>
            </a:r>
          </a:p>
          <a:p>
            <a:endParaRPr lang="es-AR" sz="800" dirty="0"/>
          </a:p>
          <a:p>
            <a:r>
              <a:rPr lang="es-AR" dirty="0"/>
              <a:t>3. </a:t>
            </a:r>
            <a:r>
              <a:rPr lang="es-AR" b="1" dirty="0"/>
              <a:t>Es una herramienta para construir una sociedad “mesocrática”</a:t>
            </a:r>
            <a:r>
              <a:rPr lang="es-AR" dirty="0"/>
              <a:t>: de amplias clases medias, ideario vinculado a la construcción de sociedades más equitativas (</a:t>
            </a:r>
            <a:r>
              <a:rPr lang="es-AR" dirty="0" err="1"/>
              <a:t>Germani</a:t>
            </a:r>
            <a:r>
              <a:rPr lang="es-AR" dirty="0"/>
              <a:t> y </a:t>
            </a:r>
            <a:r>
              <a:rPr lang="es-AR" dirty="0" err="1"/>
              <a:t>Sautu</a:t>
            </a:r>
            <a:r>
              <a:rPr lang="es-AR" dirty="0"/>
              <a:t>, 1965). </a:t>
            </a:r>
          </a:p>
          <a:p>
            <a:endParaRPr lang="es-AR" sz="800" dirty="0"/>
          </a:p>
          <a:p>
            <a:r>
              <a:rPr lang="es-AR" b="1" dirty="0"/>
              <a:t>Interrogantes:</a:t>
            </a:r>
          </a:p>
          <a:p>
            <a:endParaRPr lang="es-AR" sz="800" dirty="0"/>
          </a:p>
          <a:p>
            <a:r>
              <a:rPr lang="es-AR" b="1" dirty="0">
                <a:solidFill>
                  <a:schemeClr val="tx2">
                    <a:lumMod val="60000"/>
                    <a:lumOff val="40000"/>
                  </a:schemeClr>
                </a:solidFill>
              </a:rPr>
              <a:t>¿Cuán abierto es el sistema de educación superior a las personas con orígenes en clases populares o clases medias bajas? </a:t>
            </a:r>
          </a:p>
          <a:p>
            <a:r>
              <a:rPr lang="es-AR" b="1" dirty="0">
                <a:solidFill>
                  <a:schemeClr val="tx2">
                    <a:lumMod val="60000"/>
                    <a:lumOff val="40000"/>
                  </a:schemeClr>
                </a:solidFill>
              </a:rPr>
              <a:t>¿En qué medida las oportunidades de graduación del nivel de educación superior estén distribuidas equitativamente entre distintas regiones de Argentina y México? </a:t>
            </a:r>
          </a:p>
          <a:p>
            <a:r>
              <a:rPr lang="es-AR" b="1" dirty="0">
                <a:solidFill>
                  <a:schemeClr val="tx2">
                    <a:lumMod val="60000"/>
                    <a:lumOff val="40000"/>
                  </a:schemeClr>
                </a:solidFill>
              </a:rPr>
              <a:t>¿Es efectivamente la educación superior un canal de ascenso social en estos países?</a:t>
            </a:r>
          </a:p>
          <a:p>
            <a:r>
              <a:rPr lang="es-AR" b="1" dirty="0">
                <a:solidFill>
                  <a:schemeClr val="tx2">
                    <a:lumMod val="60000"/>
                    <a:lumOff val="40000"/>
                  </a:schemeClr>
                </a:solidFill>
              </a:rPr>
              <a:t>¿La graduación del nivel superior atenúa el peso de la clase social de origen en estas sociedades?</a:t>
            </a:r>
          </a:p>
        </p:txBody>
      </p:sp>
    </p:spTree>
    <p:extLst>
      <p:ext uri="{BB962C8B-B14F-4D97-AF65-F5344CB8AC3E}">
        <p14:creationId xmlns:p14="http://schemas.microsoft.com/office/powerpoint/2010/main" val="3919683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46841" y="1398368"/>
            <a:ext cx="11477297" cy="3447098"/>
          </a:xfrm>
          <a:prstGeom prst="rect">
            <a:avLst/>
          </a:prstGeom>
          <a:noFill/>
        </p:spPr>
        <p:txBody>
          <a:bodyPr wrap="square" rtlCol="0">
            <a:spAutoFit/>
          </a:bodyPr>
          <a:lstStyle/>
          <a:p>
            <a:pPr marL="285750" indent="-285750" algn="just">
              <a:buFontTx/>
              <a:buChar char="-"/>
            </a:pPr>
            <a:endParaRPr lang="es-AR" sz="800" dirty="0"/>
          </a:p>
          <a:p>
            <a:pPr algn="just"/>
            <a:r>
              <a:rPr lang="es-AR" sz="2400" b="1" dirty="0">
                <a:solidFill>
                  <a:schemeClr val="tx2">
                    <a:lumMod val="60000"/>
                    <a:lumOff val="40000"/>
                  </a:schemeClr>
                </a:solidFill>
              </a:rPr>
              <a:t>Datos y métodos: estudio comparativo Argentina y México:</a:t>
            </a:r>
          </a:p>
          <a:p>
            <a:pPr algn="just"/>
            <a:endParaRPr lang="es-AR" sz="800" b="1" dirty="0"/>
          </a:p>
          <a:p>
            <a:pPr algn="just"/>
            <a:r>
              <a:rPr lang="es-AR" dirty="0"/>
              <a:t>Se realiza un análisis estadístico de dos fuentes secundarias: </a:t>
            </a:r>
          </a:p>
          <a:p>
            <a:pPr algn="just"/>
            <a:r>
              <a:rPr lang="es-AR" dirty="0"/>
              <a:t>	- ENES-PISAC 2015 para Argentina y,</a:t>
            </a:r>
          </a:p>
          <a:p>
            <a:pPr algn="just"/>
            <a:r>
              <a:rPr lang="es-AR" dirty="0"/>
              <a:t>	- Módulo de Movilidad Social 2016 de INEGI para México</a:t>
            </a:r>
          </a:p>
          <a:p>
            <a:pPr algn="just"/>
            <a:endParaRPr lang="es-AR" sz="800" dirty="0"/>
          </a:p>
          <a:p>
            <a:pPr algn="just"/>
            <a:r>
              <a:rPr lang="es-AR" dirty="0"/>
              <a:t>El universo corresponde a los Principales Sostenes de Hogar (PSH) de ambos sexos entre 30 y 65 años que residían en la Argentina urbana y México total país en 2015 y 2016 respectivamente. </a:t>
            </a:r>
          </a:p>
          <a:p>
            <a:pPr algn="just"/>
            <a:endParaRPr lang="es-AR" dirty="0"/>
          </a:p>
          <a:p>
            <a:pPr algn="just"/>
            <a:r>
              <a:rPr lang="es-AR" dirty="0"/>
              <a:t>El total de la muestra de Argentina y México es de 4.505 y 9.985 casos respectivamente.</a:t>
            </a:r>
          </a:p>
          <a:p>
            <a:pPr algn="just"/>
            <a:endParaRPr lang="es-ES" sz="800" dirty="0"/>
          </a:p>
          <a:p>
            <a:pPr algn="just"/>
            <a:r>
              <a:rPr lang="es-AR" dirty="0"/>
              <a:t>Hemos extendido el límite inferior de edad a 30 años porque una proporción considerable de estudiantes de nivel superior de ambos países se gradúa entre los 25 y 30 años, principalmente en Argentina</a:t>
            </a:r>
            <a:r>
              <a:rPr lang="es-AR" sz="1600" dirty="0"/>
              <a:t>. </a:t>
            </a:r>
          </a:p>
        </p:txBody>
      </p:sp>
    </p:spTree>
    <p:extLst>
      <p:ext uri="{BB962C8B-B14F-4D97-AF65-F5344CB8AC3E}">
        <p14:creationId xmlns:p14="http://schemas.microsoft.com/office/powerpoint/2010/main" val="1305032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Imagen 25"/>
          <p:cNvPicPr>
            <a:picLocks noChangeAspect="1"/>
          </p:cNvPicPr>
          <p:nvPr/>
        </p:nvPicPr>
        <p:blipFill rotWithShape="1">
          <a:blip r:embed="rId2" cstate="print">
            <a:extLst>
              <a:ext uri="{28A0092B-C50C-407E-A947-70E740481C1C}">
                <a14:useLocalDpi xmlns:a14="http://schemas.microsoft.com/office/drawing/2010/main" val="0"/>
              </a:ext>
            </a:extLst>
          </a:blip>
          <a:srcRect l="62683" t="1" b="-11465"/>
          <a:stretch/>
        </p:blipFill>
        <p:spPr>
          <a:xfrm>
            <a:off x="149014" y="477729"/>
            <a:ext cx="918210" cy="428196"/>
          </a:xfrm>
          <a:prstGeom prst="rect">
            <a:avLst/>
          </a:prstGeom>
        </p:spPr>
      </p:pic>
      <p:sp>
        <p:nvSpPr>
          <p:cNvPr id="21" name="20 CuadroTexto"/>
          <p:cNvSpPr txBox="1"/>
          <p:nvPr/>
        </p:nvSpPr>
        <p:spPr>
          <a:xfrm>
            <a:off x="1352353" y="1017869"/>
            <a:ext cx="9715039" cy="369332"/>
          </a:xfrm>
          <a:prstGeom prst="rect">
            <a:avLst/>
          </a:prstGeom>
          <a:noFill/>
        </p:spPr>
        <p:txBody>
          <a:bodyPr wrap="square" rtlCol="0">
            <a:spAutoFit/>
          </a:bodyPr>
          <a:lstStyle/>
          <a:p>
            <a:pPr algn="ctr"/>
            <a:r>
              <a:rPr lang="es-ES" b="1" dirty="0">
                <a:solidFill>
                  <a:schemeClr val="tx2">
                    <a:lumMod val="60000"/>
                    <a:lumOff val="40000"/>
                  </a:schemeClr>
                </a:solidFill>
              </a:rPr>
              <a:t>Discusión: Enfoque teórico e hipótesis  </a:t>
            </a:r>
          </a:p>
        </p:txBody>
      </p:sp>
      <p:sp>
        <p:nvSpPr>
          <p:cNvPr id="2" name="1 CuadroTexto"/>
          <p:cNvSpPr txBox="1"/>
          <p:nvPr/>
        </p:nvSpPr>
        <p:spPr>
          <a:xfrm>
            <a:off x="149015" y="1560787"/>
            <a:ext cx="11761632" cy="5016758"/>
          </a:xfrm>
          <a:prstGeom prst="rect">
            <a:avLst/>
          </a:prstGeom>
          <a:noFill/>
        </p:spPr>
        <p:txBody>
          <a:bodyPr wrap="square" rtlCol="0">
            <a:spAutoFit/>
          </a:bodyPr>
          <a:lstStyle/>
          <a:p>
            <a:pPr marL="285750" indent="-285750" algn="just">
              <a:buFontTx/>
              <a:buChar char="-"/>
            </a:pPr>
            <a:r>
              <a:rPr lang="es-AR" dirty="0"/>
              <a:t>Esta investigación se enmarca en el campo de estudio sobre </a:t>
            </a:r>
            <a:r>
              <a:rPr lang="es-AR" b="1" dirty="0"/>
              <a:t>estratificación social y logro educativo</a:t>
            </a:r>
            <a:r>
              <a:rPr lang="es-AR" dirty="0"/>
              <a:t>. </a:t>
            </a:r>
          </a:p>
          <a:p>
            <a:pPr algn="just"/>
            <a:endParaRPr lang="es-AR" sz="800" dirty="0"/>
          </a:p>
          <a:p>
            <a:pPr algn="just"/>
            <a:r>
              <a:rPr lang="es-AR" dirty="0"/>
              <a:t>- La preocupación central en este campo es indagar </a:t>
            </a:r>
            <a:r>
              <a:rPr lang="es-AR" b="1" dirty="0"/>
              <a:t>en qué medida el logro educativo está asociado a las características </a:t>
            </a:r>
            <a:r>
              <a:rPr lang="es-AR" b="1" dirty="0" err="1"/>
              <a:t>adscriptivas</a:t>
            </a:r>
            <a:r>
              <a:rPr lang="es-AR" b="1" dirty="0"/>
              <a:t> de las personas </a:t>
            </a:r>
            <a:r>
              <a:rPr lang="es-AR" dirty="0"/>
              <a:t>(la clase social de origen, el nivel de educación de la familia de origen, el lugar de nacimiento). </a:t>
            </a:r>
          </a:p>
          <a:p>
            <a:pPr algn="just"/>
            <a:endParaRPr lang="es-AR" sz="800" dirty="0"/>
          </a:p>
          <a:p>
            <a:pPr algn="just"/>
            <a:r>
              <a:rPr lang="es-AR" dirty="0"/>
              <a:t>	</a:t>
            </a:r>
            <a:r>
              <a:rPr lang="es-AR" dirty="0">
                <a:solidFill>
                  <a:schemeClr val="tx2">
                    <a:lumMod val="60000"/>
                    <a:lumOff val="40000"/>
                  </a:schemeClr>
                </a:solidFill>
              </a:rPr>
              <a:t>Una sociedad es considerada más abierta en la medida en que las probabilidades de acceso a las posiciones 	educativas, que implican mayores recompensas (económicas pero también de prestigio social), dependen menos 	del peso del origen social, lo que se supone abre espacio para el predominio de factores </a:t>
            </a:r>
            <a:r>
              <a:rPr lang="es-AR" dirty="0" err="1">
                <a:solidFill>
                  <a:schemeClr val="tx2">
                    <a:lumMod val="60000"/>
                    <a:lumOff val="40000"/>
                  </a:schemeClr>
                </a:solidFill>
              </a:rPr>
              <a:t>meritocráticos</a:t>
            </a:r>
            <a:r>
              <a:rPr lang="es-AR" dirty="0">
                <a:solidFill>
                  <a:schemeClr val="tx2">
                    <a:lumMod val="60000"/>
                    <a:lumOff val="40000"/>
                  </a:schemeClr>
                </a:solidFill>
              </a:rPr>
              <a:t>.</a:t>
            </a:r>
          </a:p>
          <a:p>
            <a:pPr marL="285750" indent="-285750" algn="just">
              <a:buFontTx/>
              <a:buChar char="-"/>
            </a:pPr>
            <a:endParaRPr lang="es-AR" sz="800" dirty="0"/>
          </a:p>
          <a:p>
            <a:pPr marL="285750" indent="-285750" algn="just">
              <a:buFontTx/>
              <a:buChar char="-"/>
            </a:pPr>
            <a:r>
              <a:rPr lang="es-AR" dirty="0"/>
              <a:t>Este estudio asume una perspectiva que </a:t>
            </a:r>
            <a:r>
              <a:rPr lang="es-AR" b="1" dirty="0"/>
              <a:t>plantea que la desigualdad de oportunidades está relacionada con la desigualdad de posiciones,</a:t>
            </a:r>
            <a:r>
              <a:rPr lang="es-AR" dirty="0"/>
              <a:t> referida esta última a la distribución de condiciones de vida entre grupos. </a:t>
            </a:r>
          </a:p>
          <a:p>
            <a:pPr algn="just"/>
            <a:r>
              <a:rPr lang="es-AR" dirty="0">
                <a:solidFill>
                  <a:schemeClr val="tx2">
                    <a:lumMod val="60000"/>
                    <a:lumOff val="40000"/>
                  </a:schemeClr>
                </a:solidFill>
              </a:rPr>
              <a:t>Estudios y tendencias:</a:t>
            </a:r>
          </a:p>
          <a:p>
            <a:pPr marL="285750" indent="-285750" algn="just">
              <a:buFontTx/>
              <a:buChar char="-"/>
            </a:pPr>
            <a:endParaRPr lang="es-AR" sz="800" dirty="0"/>
          </a:p>
          <a:p>
            <a:pPr marL="285750" indent="-285750" algn="just">
              <a:buFontTx/>
              <a:buChar char="-"/>
            </a:pPr>
            <a:r>
              <a:rPr lang="es-AR" dirty="0"/>
              <a:t>Perspectiva estructural-funcionalista, plantearon que </a:t>
            </a:r>
            <a:r>
              <a:rPr lang="es-AR" b="1" dirty="0"/>
              <a:t>la desigualdad de oportunidades de logro educativo se reduciría en el tiempo </a:t>
            </a:r>
            <a:r>
              <a:rPr lang="es-AR" dirty="0"/>
              <a:t>por la expansión del sistema educativo vinculada a procesos de desarrollo económico </a:t>
            </a:r>
          </a:p>
          <a:p>
            <a:pPr marL="285750" indent="-285750" algn="just">
              <a:buFontTx/>
              <a:buChar char="-"/>
            </a:pPr>
            <a:endParaRPr lang="es-AR" dirty="0"/>
          </a:p>
          <a:p>
            <a:pPr marL="285750" indent="-285750" algn="just">
              <a:buFontTx/>
              <a:buChar char="-"/>
            </a:pPr>
            <a:r>
              <a:rPr lang="es-AR" dirty="0"/>
              <a:t>E</a:t>
            </a:r>
            <a:r>
              <a:rPr lang="es-AR" b="1" dirty="0"/>
              <a:t>studios comparativos posteriores mostraron pautas de desigualdad persistente de logro educativo según orígenes de clase</a:t>
            </a:r>
            <a:r>
              <a:rPr lang="es-AR" dirty="0"/>
              <a:t>, lo cual implicaría que el crecimiento global de la matrícula educativa no habría contribuido a nivelar oportunidades educativas entre las clases sociales de manera significativa, lo que denominaron “desigualdad persistente” (</a:t>
            </a:r>
            <a:r>
              <a:rPr lang="es-AR" dirty="0" err="1"/>
              <a:t>Shavit</a:t>
            </a:r>
            <a:r>
              <a:rPr lang="es-AR" dirty="0"/>
              <a:t>, </a:t>
            </a:r>
            <a:r>
              <a:rPr lang="es-AR" dirty="0" err="1"/>
              <a:t>Bloossfeld</a:t>
            </a:r>
            <a:r>
              <a:rPr lang="es-AR" dirty="0"/>
              <a:t> , 1993). </a:t>
            </a:r>
            <a:endParaRPr lang="es-ES" dirty="0"/>
          </a:p>
        </p:txBody>
      </p:sp>
    </p:spTree>
    <p:extLst>
      <p:ext uri="{BB962C8B-B14F-4D97-AF65-F5344CB8AC3E}">
        <p14:creationId xmlns:p14="http://schemas.microsoft.com/office/powerpoint/2010/main" val="1305032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20 CuadroTexto"/>
          <p:cNvSpPr txBox="1"/>
          <p:nvPr/>
        </p:nvSpPr>
        <p:spPr>
          <a:xfrm>
            <a:off x="1500178" y="782984"/>
            <a:ext cx="7938428" cy="461665"/>
          </a:xfrm>
          <a:prstGeom prst="rect">
            <a:avLst/>
          </a:prstGeom>
          <a:noFill/>
        </p:spPr>
        <p:txBody>
          <a:bodyPr wrap="square" rtlCol="0">
            <a:spAutoFit/>
          </a:bodyPr>
          <a:lstStyle/>
          <a:p>
            <a:pPr algn="ctr"/>
            <a:r>
              <a:rPr lang="es-ES" sz="2400" b="1" dirty="0">
                <a:solidFill>
                  <a:schemeClr val="tx2">
                    <a:lumMod val="60000"/>
                    <a:lumOff val="40000"/>
                  </a:schemeClr>
                </a:solidFill>
              </a:rPr>
              <a:t>Hipótesis </a:t>
            </a:r>
          </a:p>
        </p:txBody>
      </p:sp>
      <p:sp>
        <p:nvSpPr>
          <p:cNvPr id="2" name="1 CuadroTexto"/>
          <p:cNvSpPr txBox="1"/>
          <p:nvPr/>
        </p:nvSpPr>
        <p:spPr>
          <a:xfrm>
            <a:off x="405246" y="1567953"/>
            <a:ext cx="11232573" cy="4278094"/>
          </a:xfrm>
          <a:prstGeom prst="rect">
            <a:avLst/>
          </a:prstGeom>
          <a:noFill/>
        </p:spPr>
        <p:txBody>
          <a:bodyPr wrap="square" rtlCol="0">
            <a:spAutoFit/>
          </a:bodyPr>
          <a:lstStyle/>
          <a:p>
            <a:pPr algn="just"/>
            <a:r>
              <a:rPr lang="es-AR" dirty="0"/>
              <a:t>En el campo de estudios de estratificación social y logro educativo se debaten en la actualidad tres hipótesis:</a:t>
            </a:r>
          </a:p>
          <a:p>
            <a:pPr algn="just"/>
            <a:endParaRPr lang="es-ES" sz="800" dirty="0"/>
          </a:p>
          <a:p>
            <a:pPr algn="just"/>
            <a:endParaRPr lang="es-ES" sz="800" dirty="0"/>
          </a:p>
          <a:p>
            <a:pPr algn="just"/>
            <a:r>
              <a:rPr lang="es-AR" dirty="0"/>
              <a:t>i.) La primera denominada </a:t>
            </a:r>
            <a:r>
              <a:rPr lang="es-AR" dirty="0">
                <a:solidFill>
                  <a:schemeClr val="tx2">
                    <a:lumMod val="60000"/>
                    <a:lumOff val="40000"/>
                  </a:schemeClr>
                </a:solidFill>
              </a:rPr>
              <a:t>“selectividad social creciente”, </a:t>
            </a:r>
            <a:r>
              <a:rPr lang="es-AR" dirty="0"/>
              <a:t>elaborada por Mare (1980), que refiere a que </a:t>
            </a:r>
            <a:r>
              <a:rPr lang="es-AR" b="1" dirty="0"/>
              <a:t>el peso del origen social es mayor en las transiciones educativas iniciales </a:t>
            </a:r>
            <a:r>
              <a:rPr lang="es-AR" dirty="0"/>
              <a:t>porque las personas de clases populares o media baja que alcanzan niveles educativos altos presentan una selectividad social por características no observadas (habilidades, expectativas, motivación, apoyo familiar, etc.) que les permiten compensar sus desventajas socioeconómicas. </a:t>
            </a:r>
          </a:p>
          <a:p>
            <a:pPr algn="just"/>
            <a:endParaRPr lang="es-AR" sz="800" dirty="0"/>
          </a:p>
          <a:p>
            <a:pPr algn="just"/>
            <a:endParaRPr lang="es-AR" sz="800" dirty="0"/>
          </a:p>
          <a:p>
            <a:pPr algn="just"/>
            <a:r>
              <a:rPr lang="es-AR" dirty="0"/>
              <a:t>ii.) La segunda hipótesis: </a:t>
            </a:r>
            <a:r>
              <a:rPr lang="es-AR" dirty="0">
                <a:solidFill>
                  <a:schemeClr val="tx2">
                    <a:lumMod val="60000"/>
                    <a:lumOff val="40000"/>
                  </a:schemeClr>
                </a:solidFill>
              </a:rPr>
              <a:t>“Desigualdad máxima mantenida”,</a:t>
            </a:r>
            <a:r>
              <a:rPr lang="es-AR" dirty="0"/>
              <a:t> </a:t>
            </a:r>
            <a:r>
              <a:rPr lang="es-AR" dirty="0" err="1"/>
              <a:t>Hout</a:t>
            </a:r>
            <a:r>
              <a:rPr lang="es-AR" dirty="0"/>
              <a:t> y </a:t>
            </a:r>
            <a:r>
              <a:rPr lang="es-AR" dirty="0" err="1"/>
              <a:t>Raftery</a:t>
            </a:r>
            <a:r>
              <a:rPr lang="es-AR" dirty="0"/>
              <a:t> (1993), plantea que </a:t>
            </a:r>
            <a:r>
              <a:rPr lang="es-AR" b="1" dirty="0"/>
              <a:t>la expansión educativa incorpora en orden secuencial a las clases sociales desde las más altas a las más bajas</a:t>
            </a:r>
            <a:r>
              <a:rPr lang="es-AR" dirty="0"/>
              <a:t>. Todas las clases van incrementando su participación relativa en los niveles de educación pero se mantiene el nivel de desigualdad relativo entre ellas en la graduación del nivel más elevado. </a:t>
            </a:r>
          </a:p>
          <a:p>
            <a:pPr algn="just"/>
            <a:endParaRPr lang="es-ES" sz="800" dirty="0"/>
          </a:p>
          <a:p>
            <a:pPr algn="just"/>
            <a:endParaRPr lang="es-ES" sz="800" dirty="0"/>
          </a:p>
          <a:p>
            <a:pPr algn="just"/>
            <a:r>
              <a:rPr lang="es-AR" dirty="0"/>
              <a:t>iii.) Esta hipótesis fue criticada por Lucas (2001) que propuso la </a:t>
            </a:r>
            <a:r>
              <a:rPr lang="es-AR" dirty="0">
                <a:solidFill>
                  <a:schemeClr val="tx2">
                    <a:lumMod val="60000"/>
                    <a:lumOff val="40000"/>
                  </a:schemeClr>
                </a:solidFill>
              </a:rPr>
              <a:t>“Desigualdad mantenida efectiva”, </a:t>
            </a:r>
            <a:r>
              <a:rPr lang="es-AR" dirty="0"/>
              <a:t>según la cual </a:t>
            </a:r>
            <a:r>
              <a:rPr lang="es-AR" b="1" dirty="0"/>
              <a:t>la desigualdad no solo se produce en términos verticales entre niveles sino también en términos horizontales</a:t>
            </a:r>
            <a:r>
              <a:rPr lang="es-AR" dirty="0"/>
              <a:t> en el mismo nivel según la calidad educativa y el prestigio social de las instituciones y los títulos que otorgan. </a:t>
            </a:r>
          </a:p>
          <a:p>
            <a:pPr algn="just"/>
            <a:endParaRPr lang="es-AR" sz="800" dirty="0"/>
          </a:p>
        </p:txBody>
      </p:sp>
    </p:spTree>
    <p:extLst>
      <p:ext uri="{BB962C8B-B14F-4D97-AF65-F5344CB8AC3E}">
        <p14:creationId xmlns:p14="http://schemas.microsoft.com/office/powerpoint/2010/main" val="1305032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81354" y="868971"/>
            <a:ext cx="11734799" cy="5989029"/>
          </a:xfrm>
        </p:spPr>
        <p:txBody>
          <a:bodyPr>
            <a:normAutofit fontScale="25000" lnSpcReduction="20000"/>
          </a:bodyPr>
          <a:lstStyle/>
          <a:p>
            <a:pPr marL="0" indent="0" algn="just">
              <a:buNone/>
            </a:pPr>
            <a:r>
              <a:rPr lang="es-AR" sz="7200" b="1" dirty="0">
                <a:solidFill>
                  <a:schemeClr val="tx2">
                    <a:lumMod val="60000"/>
                    <a:lumOff val="40000"/>
                  </a:schemeClr>
                </a:solidFill>
              </a:rPr>
              <a:t>Cifras sobre la evolución del nivel de educación de la población entre 1990 y 2010:</a:t>
            </a:r>
          </a:p>
          <a:p>
            <a:pPr marL="0" indent="0" algn="just">
              <a:buNone/>
            </a:pPr>
            <a:endParaRPr lang="es-AR" b="1" dirty="0"/>
          </a:p>
          <a:p>
            <a:pPr marL="0" indent="0" algn="just">
              <a:buNone/>
            </a:pPr>
            <a:r>
              <a:rPr lang="es-AR" sz="7200" b="1" dirty="0"/>
              <a:t>Argentina: </a:t>
            </a:r>
          </a:p>
          <a:p>
            <a:pPr algn="just"/>
            <a:endParaRPr lang="es-AR" dirty="0"/>
          </a:p>
          <a:p>
            <a:pPr algn="just"/>
            <a:r>
              <a:rPr lang="es-AR" sz="6400" dirty="0"/>
              <a:t>El Censo muestra que mayor de 25 años con nivel superior completo (universitario y terciario) se incrementó de 8,2% a 15,6%, </a:t>
            </a:r>
          </a:p>
          <a:p>
            <a:pPr algn="just"/>
            <a:endParaRPr lang="es-AR" dirty="0"/>
          </a:p>
          <a:p>
            <a:pPr algn="just"/>
            <a:r>
              <a:rPr lang="es-AR" sz="6400" dirty="0"/>
              <a:t>La población que finalizó el nivel secundario y no continuó estudios superiores creció de 13,9% a 21,4% y la población con nivel superior incompleto creció de 3,5% a 6,1%. </a:t>
            </a:r>
          </a:p>
          <a:p>
            <a:pPr algn="just"/>
            <a:endParaRPr lang="es-AR" dirty="0"/>
          </a:p>
          <a:p>
            <a:pPr marL="0" indent="0" algn="just">
              <a:buNone/>
            </a:pPr>
            <a:r>
              <a:rPr lang="es-AR" sz="7200" b="1" dirty="0"/>
              <a:t>México:</a:t>
            </a:r>
          </a:p>
          <a:p>
            <a:pPr algn="just"/>
            <a:endParaRPr lang="es-AR" dirty="0"/>
          </a:p>
          <a:p>
            <a:pPr algn="just"/>
            <a:r>
              <a:rPr lang="es-AR" sz="6400" dirty="0"/>
              <a:t>En México la educación superior (sin distinguir entre nivel completo e incompleto) creció de 10% a 18%, </a:t>
            </a:r>
          </a:p>
          <a:p>
            <a:pPr algn="just"/>
            <a:endParaRPr lang="es-AR" dirty="0"/>
          </a:p>
          <a:p>
            <a:pPr algn="just"/>
            <a:r>
              <a:rPr lang="es-AR" sz="6400" dirty="0"/>
              <a:t>la secundaria completa de 8% a 20% y la media superior de 10% a 15%. </a:t>
            </a:r>
          </a:p>
          <a:p>
            <a:pPr algn="just"/>
            <a:endParaRPr lang="es-AR" b="1" dirty="0"/>
          </a:p>
          <a:p>
            <a:pPr marL="0" indent="0" algn="just">
              <a:buNone/>
            </a:pPr>
            <a:r>
              <a:rPr lang="es-AR" sz="6400" b="1" dirty="0"/>
              <a:t>Comparación: </a:t>
            </a:r>
          </a:p>
          <a:p>
            <a:pPr algn="just"/>
            <a:endParaRPr lang="es-AR" dirty="0"/>
          </a:p>
          <a:p>
            <a:pPr algn="just"/>
            <a:r>
              <a:rPr lang="es-AR" sz="6400" dirty="0"/>
              <a:t>Si bien estas pautas muestran un crecimiento del nivel de educación formal de la población en ambos países, en perspectiva comparativa, </a:t>
            </a:r>
            <a:r>
              <a:rPr lang="es-AR" sz="6400" dirty="0">
                <a:solidFill>
                  <a:schemeClr val="tx2">
                    <a:lumMod val="60000"/>
                    <a:lumOff val="40000"/>
                  </a:schemeClr>
                </a:solidFill>
              </a:rPr>
              <a:t>la situación Argentina y México no es tan favorable:</a:t>
            </a:r>
            <a:r>
              <a:rPr lang="es-AR" sz="6400" dirty="0"/>
              <a:t> en 2015 la población de 25 a 64 años con nivel superior completo alcanzaba 19,9% en Argentina (ENES-PISAC) y en México 16,3%, cifras sustancialmente menores que la de los países más desarrollados (alrededor del 40%) y países como España (35,1%) aunque mayor que Brasil (14,3%) (OCDE, 2016). </a:t>
            </a:r>
          </a:p>
          <a:p>
            <a:pPr algn="just"/>
            <a:endParaRPr lang="es-AR" dirty="0"/>
          </a:p>
          <a:p>
            <a:pPr algn="just"/>
            <a:r>
              <a:rPr lang="es-AR" sz="6400" dirty="0"/>
              <a:t>En México, la expansión de la educación secundaria y superior ocurrió en una etapa posterior a la Argentina, sin embargo, en las últimas décadas tuvo un ritmo de crecimiento mayor generando cierta convergencia en el nivel educativo de la población, en particular entre las cohortes más jóvenes. </a:t>
            </a:r>
            <a:r>
              <a:rPr lang="es-AR" sz="6400" dirty="0">
                <a:solidFill>
                  <a:schemeClr val="tx2">
                    <a:lumMod val="60000"/>
                    <a:lumOff val="40000"/>
                  </a:schemeClr>
                </a:solidFill>
              </a:rPr>
              <a:t>A pesar del crecimiento la cobertura de educación superior está por debajo de países más desarrollados </a:t>
            </a:r>
            <a:r>
              <a:rPr lang="es-AR" sz="6400" dirty="0"/>
              <a:t>(Maldonado-Maldonado y Mejía, 2018). </a:t>
            </a:r>
          </a:p>
          <a:p>
            <a:pPr algn="just"/>
            <a:endParaRPr lang="es-AR" dirty="0"/>
          </a:p>
          <a:p>
            <a:pPr algn="just"/>
            <a:r>
              <a:rPr lang="es-AR" sz="6400" dirty="0"/>
              <a:t>Argentina, en contraste</a:t>
            </a:r>
            <a:r>
              <a:rPr lang="es-AR" sz="6400" dirty="0">
                <a:solidFill>
                  <a:schemeClr val="tx2">
                    <a:lumMod val="60000"/>
                    <a:lumOff val="40000"/>
                  </a:schemeClr>
                </a:solidFill>
              </a:rPr>
              <a:t>, tiene una matrícula elevada en el nivel universitario en perspectiva comparativa, pero la tasa de graduación es muy baja,</a:t>
            </a:r>
            <a:r>
              <a:rPr lang="es-AR" sz="6400" dirty="0"/>
              <a:t> alcanza apenas el 30%, mientras que Chile, Brasil y México logran graduar más de la mitad de quienes ingresan a la universidad y en los países más desarrollados esta tasa es superior al 70% (</a:t>
            </a:r>
            <a:r>
              <a:rPr lang="es-AR" sz="6400" dirty="0" err="1"/>
              <a:t>Guadagni</a:t>
            </a:r>
            <a:r>
              <a:rPr lang="es-AR" sz="6400" dirty="0"/>
              <a:t>, 2018).</a:t>
            </a:r>
          </a:p>
          <a:p>
            <a:pPr algn="just"/>
            <a:endParaRPr lang="es-AR" dirty="0"/>
          </a:p>
        </p:txBody>
      </p:sp>
    </p:spTree>
    <p:extLst>
      <p:ext uri="{BB962C8B-B14F-4D97-AF65-F5344CB8AC3E}">
        <p14:creationId xmlns:p14="http://schemas.microsoft.com/office/powerpoint/2010/main" val="260366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1921816002"/>
              </p:ext>
            </p:extLst>
          </p:nvPr>
        </p:nvGraphicFramePr>
        <p:xfrm>
          <a:off x="570016" y="356260"/>
          <a:ext cx="11269683" cy="7236675"/>
        </p:xfrm>
        <a:graphic>
          <a:graphicData uri="http://schemas.openxmlformats.org/drawingml/2006/table">
            <a:tbl>
              <a:tblPr firstRow="1" firstCol="1" bandRow="1">
                <a:tableStyleId>{5C22544A-7EE6-4342-B048-85BDC9FD1C3A}</a:tableStyleId>
              </a:tblPr>
              <a:tblGrid>
                <a:gridCol w="2794210">
                  <a:extLst>
                    <a:ext uri="{9D8B030D-6E8A-4147-A177-3AD203B41FA5}">
                      <a16:colId xmlns:a16="http://schemas.microsoft.com/office/drawing/2014/main" val="20000"/>
                    </a:ext>
                  </a:extLst>
                </a:gridCol>
                <a:gridCol w="1785189">
                  <a:extLst>
                    <a:ext uri="{9D8B030D-6E8A-4147-A177-3AD203B41FA5}">
                      <a16:colId xmlns:a16="http://schemas.microsoft.com/office/drawing/2014/main" val="20001"/>
                    </a:ext>
                  </a:extLst>
                </a:gridCol>
                <a:gridCol w="1280517">
                  <a:extLst>
                    <a:ext uri="{9D8B030D-6E8A-4147-A177-3AD203B41FA5}">
                      <a16:colId xmlns:a16="http://schemas.microsoft.com/office/drawing/2014/main" val="20002"/>
                    </a:ext>
                  </a:extLst>
                </a:gridCol>
                <a:gridCol w="2181287">
                  <a:extLst>
                    <a:ext uri="{9D8B030D-6E8A-4147-A177-3AD203B41FA5}">
                      <a16:colId xmlns:a16="http://schemas.microsoft.com/office/drawing/2014/main" val="20003"/>
                    </a:ext>
                  </a:extLst>
                </a:gridCol>
                <a:gridCol w="1172957">
                  <a:extLst>
                    <a:ext uri="{9D8B030D-6E8A-4147-A177-3AD203B41FA5}">
                      <a16:colId xmlns:a16="http://schemas.microsoft.com/office/drawing/2014/main" val="20004"/>
                    </a:ext>
                  </a:extLst>
                </a:gridCol>
                <a:gridCol w="2055523">
                  <a:extLst>
                    <a:ext uri="{9D8B030D-6E8A-4147-A177-3AD203B41FA5}">
                      <a16:colId xmlns:a16="http://schemas.microsoft.com/office/drawing/2014/main" val="20005"/>
                    </a:ext>
                  </a:extLst>
                </a:gridCol>
              </a:tblGrid>
              <a:tr h="179423">
                <a:tc rowSpan="5">
                  <a:txBody>
                    <a:bodyPr/>
                    <a:lstStyle/>
                    <a:p>
                      <a:pPr algn="ctr">
                        <a:lnSpc>
                          <a:spcPct val="115000"/>
                        </a:lnSpc>
                        <a:spcAft>
                          <a:spcPts val="0"/>
                        </a:spcAft>
                      </a:pPr>
                      <a:r>
                        <a:rPr lang="es-AR" sz="1400" dirty="0">
                          <a:effectLst/>
                        </a:rPr>
                        <a:t>Variables dependientes</a:t>
                      </a:r>
                      <a:endParaRPr lang="es-AR" sz="1400" dirty="0">
                        <a:effectLst/>
                        <a:latin typeface="Arial" panose="020B0604020202020204" pitchFamily="34" charset="0"/>
                        <a:ea typeface="Arial" panose="020B0604020202020204" pitchFamily="34" charset="0"/>
                      </a:endParaRPr>
                    </a:p>
                  </a:txBody>
                  <a:tcPr marL="24372" marR="24372" marT="0" marB="0" anchor="ctr"/>
                </a:tc>
                <a:tc rowSpan="2">
                  <a:txBody>
                    <a:bodyPr/>
                    <a:lstStyle/>
                    <a:p>
                      <a:pPr algn="ctr">
                        <a:lnSpc>
                          <a:spcPct val="115000"/>
                        </a:lnSpc>
                        <a:spcAft>
                          <a:spcPts val="0"/>
                        </a:spcAft>
                      </a:pPr>
                      <a:r>
                        <a:rPr lang="es-AR" sz="1400" dirty="0">
                          <a:effectLst/>
                        </a:rPr>
                        <a:t>Nivel educativo del PSH</a:t>
                      </a:r>
                      <a:endParaRPr lang="es-AR" sz="1400" dirty="0">
                        <a:effectLst/>
                        <a:latin typeface="Arial" panose="020B0604020202020204" pitchFamily="34" charset="0"/>
                        <a:ea typeface="Arial" panose="020B0604020202020204" pitchFamily="34" charset="0"/>
                      </a:endParaRPr>
                    </a:p>
                  </a:txBody>
                  <a:tcPr marL="24372" marR="24372" marT="0" marB="0" anchor="ctr"/>
                </a:tc>
                <a:tc gridSpan="4">
                  <a:txBody>
                    <a:bodyPr/>
                    <a:lstStyle/>
                    <a:p>
                      <a:pPr>
                        <a:lnSpc>
                          <a:spcPct val="115000"/>
                        </a:lnSpc>
                        <a:spcAft>
                          <a:spcPts val="0"/>
                        </a:spcAft>
                      </a:pPr>
                      <a:r>
                        <a:rPr lang="es-AR" sz="1400">
                          <a:effectLst/>
                        </a:rPr>
                        <a:t>No finalizaron estudios superiores (terciarios y universitarios)</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0"/>
                  </a:ext>
                </a:extLst>
              </a:tr>
              <a:tr h="240132">
                <a:tc vMerge="1">
                  <a:txBody>
                    <a:bodyPr/>
                    <a:lstStyle/>
                    <a:p>
                      <a:endParaRPr lang="es-AR"/>
                    </a:p>
                  </a:txBody>
                  <a:tcPr/>
                </a:tc>
                <a:tc vMerge="1">
                  <a:txBody>
                    <a:bodyPr/>
                    <a:lstStyle/>
                    <a:p>
                      <a:endParaRPr lang="es-AR"/>
                    </a:p>
                  </a:txBody>
                  <a:tcPr/>
                </a:tc>
                <a:tc gridSpan="4">
                  <a:txBody>
                    <a:bodyPr/>
                    <a:lstStyle/>
                    <a:p>
                      <a:pPr>
                        <a:lnSpc>
                          <a:spcPct val="115000"/>
                        </a:lnSpc>
                        <a:spcAft>
                          <a:spcPts val="0"/>
                        </a:spcAft>
                      </a:pPr>
                      <a:r>
                        <a:rPr lang="es-AR" sz="1400" dirty="0">
                          <a:effectLst/>
                        </a:rPr>
                        <a:t>Finalizaron estudios de nivel superior</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1"/>
                  </a:ext>
                </a:extLst>
              </a:tr>
              <a:tr h="179423">
                <a:tc vMerge="1">
                  <a:txBody>
                    <a:bodyPr/>
                    <a:lstStyle/>
                    <a:p>
                      <a:endParaRPr lang="es-AR"/>
                    </a:p>
                  </a:txBody>
                  <a:tcPr/>
                </a:tc>
                <a:tc rowSpan="3">
                  <a:txBody>
                    <a:bodyPr/>
                    <a:lstStyle/>
                    <a:p>
                      <a:pPr algn="ctr">
                        <a:lnSpc>
                          <a:spcPct val="115000"/>
                        </a:lnSpc>
                        <a:spcAft>
                          <a:spcPts val="0"/>
                        </a:spcAft>
                      </a:pPr>
                      <a:r>
                        <a:rPr lang="es-AR" sz="1400">
                          <a:effectLst/>
                        </a:rPr>
                        <a:t>Clase de destino</a:t>
                      </a:r>
                      <a:endParaRPr lang="es-AR" sz="1400">
                        <a:effectLst/>
                        <a:latin typeface="Arial" panose="020B0604020202020204" pitchFamily="34" charset="0"/>
                        <a:ea typeface="Arial" panose="020B0604020202020204" pitchFamily="34" charset="0"/>
                      </a:endParaRPr>
                    </a:p>
                  </a:txBody>
                  <a:tcPr marL="24372" marR="24372" marT="0" marB="0" anchor="ctr"/>
                </a:tc>
                <a:tc gridSpan="4">
                  <a:txBody>
                    <a:bodyPr/>
                    <a:lstStyle/>
                    <a:p>
                      <a:pPr>
                        <a:lnSpc>
                          <a:spcPct val="115000"/>
                        </a:lnSpc>
                        <a:spcAft>
                          <a:spcPts val="0"/>
                        </a:spcAft>
                      </a:pPr>
                      <a:r>
                        <a:rPr lang="es-AR" sz="1400" dirty="0">
                          <a:effectLst/>
                        </a:rPr>
                        <a:t>Clase de servicios y empleadores</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2"/>
                  </a:ext>
                </a:extLst>
              </a:tr>
              <a:tr h="179423">
                <a:tc vMerge="1">
                  <a:txBody>
                    <a:bodyPr/>
                    <a:lstStyle/>
                    <a:p>
                      <a:endParaRPr lang="es-AR"/>
                    </a:p>
                  </a:txBody>
                  <a:tcPr/>
                </a:tc>
                <a:tc vMerge="1">
                  <a:txBody>
                    <a:bodyPr/>
                    <a:lstStyle/>
                    <a:p>
                      <a:endParaRPr lang="es-AR"/>
                    </a:p>
                  </a:txBody>
                  <a:tcPr/>
                </a:tc>
                <a:tc gridSpan="4">
                  <a:txBody>
                    <a:bodyPr/>
                    <a:lstStyle/>
                    <a:p>
                      <a:pPr>
                        <a:lnSpc>
                          <a:spcPct val="115000"/>
                        </a:lnSpc>
                        <a:spcAft>
                          <a:spcPts val="0"/>
                        </a:spcAft>
                      </a:pPr>
                      <a:r>
                        <a:rPr lang="es-AR" sz="1400" dirty="0">
                          <a:effectLst/>
                        </a:rPr>
                        <a:t>Clase intermedia</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3"/>
                  </a:ext>
                </a:extLst>
              </a:tr>
              <a:tr h="179423">
                <a:tc vMerge="1">
                  <a:txBody>
                    <a:bodyPr/>
                    <a:lstStyle/>
                    <a:p>
                      <a:endParaRPr lang="es-AR"/>
                    </a:p>
                  </a:txBody>
                  <a:tcPr/>
                </a:tc>
                <a:tc vMerge="1">
                  <a:txBody>
                    <a:bodyPr/>
                    <a:lstStyle/>
                    <a:p>
                      <a:endParaRPr lang="es-AR"/>
                    </a:p>
                  </a:txBody>
                  <a:tcPr/>
                </a:tc>
                <a:tc gridSpan="4">
                  <a:txBody>
                    <a:bodyPr/>
                    <a:lstStyle/>
                    <a:p>
                      <a:pPr>
                        <a:lnSpc>
                          <a:spcPct val="115000"/>
                        </a:lnSpc>
                        <a:spcAft>
                          <a:spcPts val="0"/>
                        </a:spcAft>
                      </a:pPr>
                      <a:r>
                        <a:rPr lang="es-AR" sz="1400" dirty="0">
                          <a:effectLst/>
                        </a:rPr>
                        <a:t>Clases populares</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4"/>
                  </a:ext>
                </a:extLst>
              </a:tr>
              <a:tr h="179423">
                <a:tc rowSpan="24">
                  <a:txBody>
                    <a:bodyPr/>
                    <a:lstStyle/>
                    <a:p>
                      <a:pPr algn="ctr">
                        <a:lnSpc>
                          <a:spcPct val="115000"/>
                        </a:lnSpc>
                        <a:spcAft>
                          <a:spcPts val="0"/>
                        </a:spcAft>
                      </a:pPr>
                      <a:r>
                        <a:rPr lang="es-AR" sz="1400" dirty="0">
                          <a:effectLst/>
                        </a:rPr>
                        <a:t>Variables independientes</a:t>
                      </a:r>
                    </a:p>
                    <a:p>
                      <a:pPr>
                        <a:lnSpc>
                          <a:spcPct val="115000"/>
                        </a:lnSpc>
                        <a:spcAft>
                          <a:spcPts val="0"/>
                        </a:spcAft>
                      </a:pPr>
                      <a:r>
                        <a:rPr lang="es-AR" sz="1400" dirty="0">
                          <a:effectLst/>
                        </a:rPr>
                        <a:t> </a:t>
                      </a:r>
                      <a:endParaRPr lang="es-AR" sz="1400" dirty="0">
                        <a:effectLst/>
                        <a:latin typeface="Arial" panose="020B0604020202020204" pitchFamily="34" charset="0"/>
                        <a:ea typeface="Arial" panose="020B0604020202020204" pitchFamily="34" charset="0"/>
                      </a:endParaRPr>
                    </a:p>
                  </a:txBody>
                  <a:tcPr marL="24372" marR="24372" marT="0" marB="0" anchor="ctr"/>
                </a:tc>
                <a:tc rowSpan="3">
                  <a:txBody>
                    <a:bodyPr/>
                    <a:lstStyle/>
                    <a:p>
                      <a:pPr algn="ctr">
                        <a:lnSpc>
                          <a:spcPct val="115000"/>
                        </a:lnSpc>
                        <a:spcAft>
                          <a:spcPts val="0"/>
                        </a:spcAft>
                      </a:pPr>
                      <a:r>
                        <a:rPr lang="es-AR" sz="1400">
                          <a:effectLst/>
                        </a:rPr>
                        <a:t>Clase de origen</a:t>
                      </a:r>
                      <a:endParaRPr lang="es-AR" sz="1400">
                        <a:effectLst/>
                        <a:latin typeface="Arial" panose="020B0604020202020204" pitchFamily="34" charset="0"/>
                        <a:ea typeface="Arial" panose="020B0604020202020204" pitchFamily="34" charset="0"/>
                      </a:endParaRPr>
                    </a:p>
                  </a:txBody>
                  <a:tcPr marL="24372" marR="24372" marT="0" marB="0" anchor="ctr"/>
                </a:tc>
                <a:tc gridSpan="4">
                  <a:txBody>
                    <a:bodyPr/>
                    <a:lstStyle/>
                    <a:p>
                      <a:pPr>
                        <a:lnSpc>
                          <a:spcPct val="115000"/>
                        </a:lnSpc>
                        <a:spcAft>
                          <a:spcPts val="0"/>
                        </a:spcAft>
                      </a:pPr>
                      <a:r>
                        <a:rPr lang="es-AR" sz="1400" dirty="0">
                          <a:effectLst/>
                        </a:rPr>
                        <a:t>Clase de servicios y empleadores</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5"/>
                  </a:ext>
                </a:extLst>
              </a:tr>
              <a:tr h="179423">
                <a:tc vMerge="1">
                  <a:txBody>
                    <a:bodyPr/>
                    <a:lstStyle/>
                    <a:p>
                      <a:endParaRPr lang="es-AR"/>
                    </a:p>
                  </a:txBody>
                  <a:tcPr/>
                </a:tc>
                <a:tc vMerge="1">
                  <a:txBody>
                    <a:bodyPr/>
                    <a:lstStyle/>
                    <a:p>
                      <a:endParaRPr lang="es-AR"/>
                    </a:p>
                  </a:txBody>
                  <a:tcPr/>
                </a:tc>
                <a:tc gridSpan="4">
                  <a:txBody>
                    <a:bodyPr/>
                    <a:lstStyle/>
                    <a:p>
                      <a:pPr>
                        <a:lnSpc>
                          <a:spcPct val="115000"/>
                        </a:lnSpc>
                        <a:spcAft>
                          <a:spcPts val="0"/>
                        </a:spcAft>
                      </a:pPr>
                      <a:r>
                        <a:rPr lang="es-AR" sz="1400" dirty="0">
                          <a:effectLst/>
                        </a:rPr>
                        <a:t>Clase intermedia</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6"/>
                  </a:ext>
                </a:extLst>
              </a:tr>
              <a:tr h="179423">
                <a:tc vMerge="1">
                  <a:txBody>
                    <a:bodyPr/>
                    <a:lstStyle/>
                    <a:p>
                      <a:endParaRPr lang="es-AR"/>
                    </a:p>
                  </a:txBody>
                  <a:tcPr/>
                </a:tc>
                <a:tc vMerge="1">
                  <a:txBody>
                    <a:bodyPr/>
                    <a:lstStyle/>
                    <a:p>
                      <a:endParaRPr lang="es-AR"/>
                    </a:p>
                  </a:txBody>
                  <a:tcPr/>
                </a:tc>
                <a:tc gridSpan="4">
                  <a:txBody>
                    <a:bodyPr/>
                    <a:lstStyle/>
                    <a:p>
                      <a:pPr>
                        <a:lnSpc>
                          <a:spcPct val="115000"/>
                        </a:lnSpc>
                        <a:spcAft>
                          <a:spcPts val="0"/>
                        </a:spcAft>
                      </a:pPr>
                      <a:r>
                        <a:rPr lang="es-AR" sz="1400" dirty="0">
                          <a:effectLst/>
                        </a:rPr>
                        <a:t>Clases populares</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7"/>
                  </a:ext>
                </a:extLst>
              </a:tr>
              <a:tr h="179423">
                <a:tc vMerge="1">
                  <a:txBody>
                    <a:bodyPr/>
                    <a:lstStyle/>
                    <a:p>
                      <a:endParaRPr lang="es-AR"/>
                    </a:p>
                  </a:txBody>
                  <a:tcPr/>
                </a:tc>
                <a:tc rowSpan="4">
                  <a:txBody>
                    <a:bodyPr/>
                    <a:lstStyle/>
                    <a:p>
                      <a:pPr algn="ctr">
                        <a:lnSpc>
                          <a:spcPct val="115000"/>
                        </a:lnSpc>
                        <a:spcAft>
                          <a:spcPts val="0"/>
                        </a:spcAft>
                      </a:pPr>
                      <a:r>
                        <a:rPr lang="es-AR" sz="1400">
                          <a:effectLst/>
                        </a:rPr>
                        <a:t>Nivel educativo de origen</a:t>
                      </a:r>
                      <a:endParaRPr lang="es-AR" sz="1400">
                        <a:effectLst/>
                        <a:latin typeface="Arial" panose="020B0604020202020204" pitchFamily="34" charset="0"/>
                        <a:ea typeface="Arial" panose="020B0604020202020204" pitchFamily="34" charset="0"/>
                      </a:endParaRPr>
                    </a:p>
                  </a:txBody>
                  <a:tcPr marL="24372" marR="24372" marT="0" marB="0" anchor="ctr"/>
                </a:tc>
                <a:tc gridSpan="4">
                  <a:txBody>
                    <a:bodyPr/>
                    <a:lstStyle/>
                    <a:p>
                      <a:pPr>
                        <a:lnSpc>
                          <a:spcPct val="115000"/>
                        </a:lnSpc>
                        <a:spcAft>
                          <a:spcPts val="0"/>
                        </a:spcAft>
                      </a:pPr>
                      <a:r>
                        <a:rPr lang="es-AR" sz="1400" dirty="0">
                          <a:effectLst/>
                        </a:rPr>
                        <a:t>Hasta secundario incompleto</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8"/>
                  </a:ext>
                </a:extLst>
              </a:tr>
              <a:tr h="179423">
                <a:tc vMerge="1">
                  <a:txBody>
                    <a:bodyPr/>
                    <a:lstStyle/>
                    <a:p>
                      <a:endParaRPr lang="es-AR"/>
                    </a:p>
                  </a:txBody>
                  <a:tcPr/>
                </a:tc>
                <a:tc vMerge="1">
                  <a:txBody>
                    <a:bodyPr/>
                    <a:lstStyle/>
                    <a:p>
                      <a:endParaRPr lang="es-AR"/>
                    </a:p>
                  </a:txBody>
                  <a:tcPr/>
                </a:tc>
                <a:tc gridSpan="4">
                  <a:txBody>
                    <a:bodyPr/>
                    <a:lstStyle/>
                    <a:p>
                      <a:pPr>
                        <a:lnSpc>
                          <a:spcPct val="115000"/>
                        </a:lnSpc>
                        <a:spcAft>
                          <a:spcPts val="0"/>
                        </a:spcAft>
                      </a:pPr>
                      <a:r>
                        <a:rPr lang="es-AR" sz="1400">
                          <a:effectLst/>
                        </a:rPr>
                        <a:t>Secundario completo</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09"/>
                  </a:ext>
                </a:extLst>
              </a:tr>
              <a:tr h="179423">
                <a:tc vMerge="1">
                  <a:txBody>
                    <a:bodyPr/>
                    <a:lstStyle/>
                    <a:p>
                      <a:endParaRPr lang="es-AR"/>
                    </a:p>
                  </a:txBody>
                  <a:tcPr/>
                </a:tc>
                <a:tc vMerge="1">
                  <a:txBody>
                    <a:bodyPr/>
                    <a:lstStyle/>
                    <a:p>
                      <a:endParaRPr lang="es-AR"/>
                    </a:p>
                  </a:txBody>
                  <a:tcPr/>
                </a:tc>
                <a:tc gridSpan="4">
                  <a:txBody>
                    <a:bodyPr/>
                    <a:lstStyle/>
                    <a:p>
                      <a:pPr>
                        <a:lnSpc>
                          <a:spcPct val="115000"/>
                        </a:lnSpc>
                        <a:spcAft>
                          <a:spcPts val="0"/>
                        </a:spcAft>
                      </a:pPr>
                      <a:r>
                        <a:rPr lang="es-AR" sz="1400" dirty="0">
                          <a:effectLst/>
                        </a:rPr>
                        <a:t>Terciario completo</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10"/>
                  </a:ext>
                </a:extLst>
              </a:tr>
              <a:tr h="179423">
                <a:tc vMerge="1">
                  <a:txBody>
                    <a:bodyPr/>
                    <a:lstStyle/>
                    <a:p>
                      <a:endParaRPr lang="es-AR"/>
                    </a:p>
                  </a:txBody>
                  <a:tcPr/>
                </a:tc>
                <a:tc vMerge="1">
                  <a:txBody>
                    <a:bodyPr/>
                    <a:lstStyle/>
                    <a:p>
                      <a:endParaRPr lang="es-AR"/>
                    </a:p>
                  </a:txBody>
                  <a:tcPr/>
                </a:tc>
                <a:tc gridSpan="4">
                  <a:txBody>
                    <a:bodyPr/>
                    <a:lstStyle/>
                    <a:p>
                      <a:pPr>
                        <a:lnSpc>
                          <a:spcPct val="115000"/>
                        </a:lnSpc>
                        <a:spcAft>
                          <a:spcPts val="0"/>
                        </a:spcAft>
                      </a:pPr>
                      <a:r>
                        <a:rPr lang="es-AR" sz="1400">
                          <a:effectLst/>
                        </a:rPr>
                        <a:t>Universitario completo.</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11"/>
                  </a:ext>
                </a:extLst>
              </a:tr>
              <a:tr h="179423">
                <a:tc vMerge="1">
                  <a:txBody>
                    <a:bodyPr/>
                    <a:lstStyle/>
                    <a:p>
                      <a:endParaRPr lang="es-AR"/>
                    </a:p>
                  </a:txBody>
                  <a:tcPr/>
                </a:tc>
                <a:tc rowSpan="2">
                  <a:txBody>
                    <a:bodyPr/>
                    <a:lstStyle/>
                    <a:p>
                      <a:pPr algn="ctr">
                        <a:lnSpc>
                          <a:spcPct val="115000"/>
                        </a:lnSpc>
                        <a:spcAft>
                          <a:spcPts val="0"/>
                        </a:spcAft>
                      </a:pPr>
                      <a:r>
                        <a:rPr lang="es-AR" sz="1400">
                          <a:effectLst/>
                        </a:rPr>
                        <a:t>Sexo</a:t>
                      </a:r>
                      <a:endParaRPr lang="es-AR" sz="1400">
                        <a:effectLst/>
                        <a:latin typeface="Arial" panose="020B0604020202020204" pitchFamily="34" charset="0"/>
                        <a:ea typeface="Arial" panose="020B0604020202020204" pitchFamily="34" charset="0"/>
                      </a:endParaRPr>
                    </a:p>
                  </a:txBody>
                  <a:tcPr marL="24372" marR="24372" marT="0" marB="0" anchor="ctr"/>
                </a:tc>
                <a:tc gridSpan="4">
                  <a:txBody>
                    <a:bodyPr/>
                    <a:lstStyle/>
                    <a:p>
                      <a:pPr>
                        <a:lnSpc>
                          <a:spcPct val="115000"/>
                        </a:lnSpc>
                        <a:spcAft>
                          <a:spcPts val="0"/>
                        </a:spcAft>
                      </a:pPr>
                      <a:r>
                        <a:rPr lang="es-AR" sz="1400">
                          <a:effectLst/>
                        </a:rPr>
                        <a:t>Varones</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12"/>
                  </a:ext>
                </a:extLst>
              </a:tr>
              <a:tr h="179423">
                <a:tc vMerge="1">
                  <a:txBody>
                    <a:bodyPr/>
                    <a:lstStyle/>
                    <a:p>
                      <a:endParaRPr lang="es-AR"/>
                    </a:p>
                  </a:txBody>
                  <a:tcPr/>
                </a:tc>
                <a:tc vMerge="1">
                  <a:txBody>
                    <a:bodyPr/>
                    <a:lstStyle/>
                    <a:p>
                      <a:endParaRPr lang="es-AR"/>
                    </a:p>
                  </a:txBody>
                  <a:tcPr/>
                </a:tc>
                <a:tc gridSpan="4">
                  <a:txBody>
                    <a:bodyPr/>
                    <a:lstStyle/>
                    <a:p>
                      <a:pPr>
                        <a:lnSpc>
                          <a:spcPct val="115000"/>
                        </a:lnSpc>
                        <a:spcAft>
                          <a:spcPts val="0"/>
                        </a:spcAft>
                      </a:pPr>
                      <a:r>
                        <a:rPr lang="es-AR" sz="1400">
                          <a:effectLst/>
                        </a:rPr>
                        <a:t>Mujeres</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hMerge="1">
                  <a:txBody>
                    <a:bodyPr/>
                    <a:lstStyle/>
                    <a:p>
                      <a:endParaRPr lang="es-AR"/>
                    </a:p>
                  </a:txBody>
                  <a:tcPr/>
                </a:tc>
                <a:tc hMerge="1">
                  <a:txBody>
                    <a:bodyPr/>
                    <a:lstStyle/>
                    <a:p>
                      <a:endParaRPr lang="es-AR"/>
                    </a:p>
                  </a:txBody>
                  <a:tcPr/>
                </a:tc>
                <a:extLst>
                  <a:ext uri="{0D108BD9-81ED-4DB2-BD59-A6C34878D82A}">
                    <a16:rowId xmlns:a16="http://schemas.microsoft.com/office/drawing/2014/main" val="10013"/>
                  </a:ext>
                </a:extLst>
              </a:tr>
              <a:tr h="294285">
                <a:tc vMerge="1">
                  <a:txBody>
                    <a:bodyPr/>
                    <a:lstStyle/>
                    <a:p>
                      <a:endParaRPr lang="es-AR"/>
                    </a:p>
                  </a:txBody>
                  <a:tcPr/>
                </a:tc>
                <a:tc rowSpan="5">
                  <a:txBody>
                    <a:bodyPr/>
                    <a:lstStyle/>
                    <a:p>
                      <a:pPr algn="ctr">
                        <a:lnSpc>
                          <a:spcPct val="115000"/>
                        </a:lnSpc>
                        <a:spcAft>
                          <a:spcPts val="0"/>
                        </a:spcAft>
                      </a:pPr>
                      <a:r>
                        <a:rPr lang="es-AR" sz="1400">
                          <a:effectLst/>
                        </a:rPr>
                        <a:t>Cohortes</a:t>
                      </a:r>
                      <a:endParaRPr lang="es-AR" sz="1400">
                        <a:effectLst/>
                        <a:latin typeface="Arial" panose="020B0604020202020204" pitchFamily="34" charset="0"/>
                        <a:ea typeface="Arial" panose="020B0604020202020204" pitchFamily="34" charset="0"/>
                      </a:endParaRPr>
                    </a:p>
                  </a:txBody>
                  <a:tcPr marL="24372" marR="24372" marT="0" marB="0" anchor="ctr"/>
                </a:tc>
                <a:tc rowSpan="5">
                  <a:txBody>
                    <a:bodyPr/>
                    <a:lstStyle/>
                    <a:p>
                      <a:pPr algn="ctr">
                        <a:lnSpc>
                          <a:spcPct val="115000"/>
                        </a:lnSpc>
                        <a:spcAft>
                          <a:spcPts val="0"/>
                        </a:spcAft>
                      </a:pPr>
                      <a:r>
                        <a:rPr lang="es-AR" sz="1400">
                          <a:effectLst/>
                        </a:rPr>
                        <a:t>Argentina</a:t>
                      </a:r>
                      <a:endParaRPr lang="es-AR" sz="1400">
                        <a:effectLst/>
                        <a:latin typeface="Arial" panose="020B0604020202020204" pitchFamily="34" charset="0"/>
                        <a:ea typeface="Arial" panose="020B0604020202020204" pitchFamily="34" charset="0"/>
                      </a:endParaRPr>
                    </a:p>
                  </a:txBody>
                  <a:tcPr marL="24372" marR="24372" marT="0" marB="0" vert="vert270" anchor="ctr"/>
                </a:tc>
                <a:tc>
                  <a:txBody>
                    <a:bodyPr/>
                    <a:lstStyle/>
                    <a:p>
                      <a:pPr algn="ctr">
                        <a:lnSpc>
                          <a:spcPct val="115000"/>
                        </a:lnSpc>
                        <a:spcAft>
                          <a:spcPts val="0"/>
                        </a:spcAft>
                      </a:pPr>
                      <a:r>
                        <a:rPr lang="es-AR" sz="1400">
                          <a:effectLst/>
                        </a:rPr>
                        <a:t>1950-1959</a:t>
                      </a:r>
                      <a:endParaRPr lang="es-AR" sz="1400">
                        <a:effectLst/>
                        <a:latin typeface="Arial" panose="020B0604020202020204" pitchFamily="34" charset="0"/>
                        <a:ea typeface="Arial" panose="020B0604020202020204" pitchFamily="34" charset="0"/>
                      </a:endParaRPr>
                    </a:p>
                  </a:txBody>
                  <a:tcPr marL="24372" marR="24372" marT="0" marB="0" anchor="ctr"/>
                </a:tc>
                <a:tc rowSpan="5">
                  <a:txBody>
                    <a:bodyPr/>
                    <a:lstStyle/>
                    <a:p>
                      <a:pPr algn="ctr">
                        <a:lnSpc>
                          <a:spcPct val="115000"/>
                        </a:lnSpc>
                        <a:spcAft>
                          <a:spcPts val="0"/>
                        </a:spcAft>
                      </a:pPr>
                      <a:r>
                        <a:rPr lang="es-AR" sz="1400" dirty="0">
                          <a:effectLst/>
                        </a:rPr>
                        <a:t>México</a:t>
                      </a:r>
                      <a:endParaRPr lang="es-AR" sz="1400" dirty="0">
                        <a:effectLst/>
                        <a:latin typeface="Arial" panose="020B0604020202020204" pitchFamily="34" charset="0"/>
                        <a:ea typeface="Arial" panose="020B0604020202020204" pitchFamily="34" charset="0"/>
                      </a:endParaRPr>
                    </a:p>
                  </a:txBody>
                  <a:tcPr marL="24372" marR="24372" marT="0" marB="0" vert="vert270" anchor="ctr"/>
                </a:tc>
                <a:tc>
                  <a:txBody>
                    <a:bodyPr/>
                    <a:lstStyle/>
                    <a:p>
                      <a:pPr algn="ctr">
                        <a:lnSpc>
                          <a:spcPct val="115000"/>
                        </a:lnSpc>
                        <a:spcAft>
                          <a:spcPts val="0"/>
                        </a:spcAft>
                      </a:pPr>
                      <a:r>
                        <a:rPr lang="es-AR" sz="1400">
                          <a:effectLst/>
                        </a:rPr>
                        <a:t>1952-1959</a:t>
                      </a:r>
                      <a:endParaRPr lang="es-AR" sz="1400">
                        <a:effectLst/>
                        <a:latin typeface="Arial" panose="020B0604020202020204" pitchFamily="34" charset="0"/>
                        <a:ea typeface="Arial" panose="020B0604020202020204" pitchFamily="34" charset="0"/>
                      </a:endParaRPr>
                    </a:p>
                  </a:txBody>
                  <a:tcPr marL="24372" marR="24372" marT="0" marB="0" anchor="ctr"/>
                </a:tc>
                <a:extLst>
                  <a:ext uri="{0D108BD9-81ED-4DB2-BD59-A6C34878D82A}">
                    <a16:rowId xmlns:a16="http://schemas.microsoft.com/office/drawing/2014/main" val="10014"/>
                  </a:ext>
                </a:extLst>
              </a:tr>
              <a:tr h="339527">
                <a:tc vMerge="1">
                  <a:txBody>
                    <a:bodyPr/>
                    <a:lstStyle/>
                    <a:p>
                      <a:endParaRPr lang="es-AR"/>
                    </a:p>
                  </a:txBody>
                  <a:tcPr/>
                </a:tc>
                <a:tc vMerge="1">
                  <a:txBody>
                    <a:bodyPr/>
                    <a:lstStyle/>
                    <a:p>
                      <a:endParaRPr lang="es-AR"/>
                    </a:p>
                  </a:txBody>
                  <a:tcPr/>
                </a:tc>
                <a:tc vMerge="1">
                  <a:txBody>
                    <a:bodyPr/>
                    <a:lstStyle/>
                    <a:p>
                      <a:endParaRPr lang="es-AR"/>
                    </a:p>
                  </a:txBody>
                  <a:tcPr/>
                </a:tc>
                <a:tc rowSpan="2">
                  <a:txBody>
                    <a:bodyPr/>
                    <a:lstStyle/>
                    <a:p>
                      <a:pPr algn="ctr">
                        <a:lnSpc>
                          <a:spcPct val="115000"/>
                        </a:lnSpc>
                        <a:spcAft>
                          <a:spcPts val="0"/>
                        </a:spcAft>
                      </a:pPr>
                      <a:r>
                        <a:rPr lang="es-AR" sz="1400" dirty="0">
                          <a:effectLst/>
                        </a:rPr>
                        <a:t>1960-1968</a:t>
                      </a:r>
                      <a:endParaRPr lang="es-AR" sz="1400" dirty="0">
                        <a:effectLst/>
                        <a:latin typeface="Arial" panose="020B0604020202020204" pitchFamily="34" charset="0"/>
                        <a:ea typeface="Arial" panose="020B0604020202020204" pitchFamily="34" charset="0"/>
                      </a:endParaRPr>
                    </a:p>
                  </a:txBody>
                  <a:tcPr marL="24372" marR="24372" marT="0" marB="0" anchor="ctr"/>
                </a:tc>
                <a:tc vMerge="1">
                  <a:txBody>
                    <a:bodyPr/>
                    <a:lstStyle/>
                    <a:p>
                      <a:endParaRPr lang="es-AR"/>
                    </a:p>
                  </a:txBody>
                  <a:tcPr/>
                </a:tc>
                <a:tc>
                  <a:txBody>
                    <a:bodyPr/>
                    <a:lstStyle/>
                    <a:p>
                      <a:pPr algn="ctr">
                        <a:lnSpc>
                          <a:spcPct val="115000"/>
                        </a:lnSpc>
                        <a:spcAft>
                          <a:spcPts val="0"/>
                        </a:spcAft>
                      </a:pPr>
                      <a:r>
                        <a:rPr lang="es-AR" sz="1400" dirty="0">
                          <a:effectLst/>
                        </a:rPr>
                        <a:t>1960-1968</a:t>
                      </a:r>
                      <a:endParaRPr lang="es-AR" sz="1400" dirty="0">
                        <a:effectLst/>
                        <a:latin typeface="Arial" panose="020B0604020202020204" pitchFamily="34" charset="0"/>
                        <a:ea typeface="Arial" panose="020B0604020202020204" pitchFamily="34" charset="0"/>
                      </a:endParaRPr>
                    </a:p>
                  </a:txBody>
                  <a:tcPr marL="24372" marR="24372" marT="0" marB="0" anchor="ctr"/>
                </a:tc>
                <a:extLst>
                  <a:ext uri="{0D108BD9-81ED-4DB2-BD59-A6C34878D82A}">
                    <a16:rowId xmlns:a16="http://schemas.microsoft.com/office/drawing/2014/main" val="10015"/>
                  </a:ext>
                </a:extLst>
              </a:tr>
              <a:tr h="27796">
                <a:tc vMerge="1">
                  <a:txBody>
                    <a:bodyPr/>
                    <a:lstStyle/>
                    <a:p>
                      <a:endParaRPr lang="es-AR"/>
                    </a:p>
                  </a:txBody>
                  <a:tcPr/>
                </a:tc>
                <a:tc vMerge="1">
                  <a:txBody>
                    <a:bodyPr/>
                    <a:lstStyle/>
                    <a:p>
                      <a:endParaRPr lang="es-AR"/>
                    </a:p>
                  </a:txBody>
                  <a:tcPr/>
                </a:tc>
                <a:tc vMerge="1">
                  <a:txBody>
                    <a:bodyPr/>
                    <a:lstStyle/>
                    <a:p>
                      <a:endParaRPr lang="es-AR"/>
                    </a:p>
                  </a:txBody>
                  <a:tcPr/>
                </a:tc>
                <a:tc vMerge="1">
                  <a:txBody>
                    <a:bodyPr/>
                    <a:lstStyle/>
                    <a:p>
                      <a:endParaRPr lang="es-AR"/>
                    </a:p>
                  </a:txBody>
                  <a:tcPr/>
                </a:tc>
                <a:tc vMerge="1">
                  <a:txBody>
                    <a:bodyPr/>
                    <a:lstStyle/>
                    <a:p>
                      <a:endParaRPr lang="es-AR"/>
                    </a:p>
                  </a:txBody>
                  <a:tcPr/>
                </a:tc>
                <a:tc rowSpan="2">
                  <a:txBody>
                    <a:bodyPr/>
                    <a:lstStyle/>
                    <a:p>
                      <a:pPr algn="ctr">
                        <a:lnSpc>
                          <a:spcPct val="115000"/>
                        </a:lnSpc>
                        <a:spcAft>
                          <a:spcPts val="0"/>
                        </a:spcAft>
                      </a:pPr>
                      <a:r>
                        <a:rPr lang="es-AR" sz="1400" dirty="0">
                          <a:effectLst/>
                        </a:rPr>
                        <a:t>1969-1977</a:t>
                      </a:r>
                      <a:endParaRPr lang="es-AR" sz="1400" dirty="0">
                        <a:effectLst/>
                        <a:latin typeface="Arial" panose="020B0604020202020204" pitchFamily="34" charset="0"/>
                        <a:ea typeface="Arial" panose="020B0604020202020204" pitchFamily="34" charset="0"/>
                      </a:endParaRPr>
                    </a:p>
                  </a:txBody>
                  <a:tcPr marL="24372" marR="24372" marT="0" marB="0" anchor="ctr"/>
                </a:tc>
                <a:extLst>
                  <a:ext uri="{0D108BD9-81ED-4DB2-BD59-A6C34878D82A}">
                    <a16:rowId xmlns:a16="http://schemas.microsoft.com/office/drawing/2014/main" val="10016"/>
                  </a:ext>
                </a:extLst>
              </a:tr>
              <a:tr h="407242">
                <a:tc vMerge="1">
                  <a:txBody>
                    <a:bodyPr/>
                    <a:lstStyle/>
                    <a:p>
                      <a:endParaRPr lang="es-AR"/>
                    </a:p>
                  </a:txBody>
                  <a:tcPr/>
                </a:tc>
                <a:tc vMerge="1">
                  <a:txBody>
                    <a:bodyPr/>
                    <a:lstStyle/>
                    <a:p>
                      <a:endParaRPr lang="es-AR"/>
                    </a:p>
                  </a:txBody>
                  <a:tcPr/>
                </a:tc>
                <a:tc vMerge="1">
                  <a:txBody>
                    <a:bodyPr/>
                    <a:lstStyle/>
                    <a:p>
                      <a:endParaRPr lang="es-AR"/>
                    </a:p>
                  </a:txBody>
                  <a:tcPr/>
                </a:tc>
                <a:tc>
                  <a:txBody>
                    <a:bodyPr/>
                    <a:lstStyle/>
                    <a:p>
                      <a:pPr algn="ctr">
                        <a:lnSpc>
                          <a:spcPct val="115000"/>
                        </a:lnSpc>
                        <a:spcAft>
                          <a:spcPts val="0"/>
                        </a:spcAft>
                      </a:pPr>
                      <a:r>
                        <a:rPr lang="es-AR" sz="1400" dirty="0">
                          <a:effectLst/>
                        </a:rPr>
                        <a:t>1969-1977</a:t>
                      </a:r>
                      <a:endParaRPr lang="es-AR" sz="1400" dirty="0">
                        <a:effectLst/>
                        <a:latin typeface="Arial" panose="020B0604020202020204" pitchFamily="34" charset="0"/>
                        <a:ea typeface="Arial" panose="020B0604020202020204" pitchFamily="34" charset="0"/>
                      </a:endParaRPr>
                    </a:p>
                  </a:txBody>
                  <a:tcPr marL="24372" marR="24372" marT="0" marB="0" anchor="ctr"/>
                </a:tc>
                <a:tc vMerge="1">
                  <a:txBody>
                    <a:bodyPr/>
                    <a:lstStyle/>
                    <a:p>
                      <a:endParaRPr lang="es-AR"/>
                    </a:p>
                  </a:txBody>
                  <a:tcPr/>
                </a:tc>
                <a:tc vMerge="1">
                  <a:txBody>
                    <a:bodyPr/>
                    <a:lstStyle/>
                    <a:p>
                      <a:pPr algn="ctr">
                        <a:lnSpc>
                          <a:spcPct val="115000"/>
                        </a:lnSpc>
                        <a:spcAft>
                          <a:spcPts val="0"/>
                        </a:spcAft>
                      </a:pPr>
                      <a:endParaRPr lang="es-AR" sz="1000" dirty="0">
                        <a:effectLst/>
                        <a:latin typeface="Arial" panose="020B0604020202020204" pitchFamily="34" charset="0"/>
                        <a:ea typeface="Arial" panose="020B0604020202020204" pitchFamily="34" charset="0"/>
                      </a:endParaRPr>
                    </a:p>
                  </a:txBody>
                  <a:tcPr marL="24372" marR="24372" marT="0" marB="0" anchor="ctr"/>
                </a:tc>
                <a:extLst>
                  <a:ext uri="{0D108BD9-81ED-4DB2-BD59-A6C34878D82A}">
                    <a16:rowId xmlns:a16="http://schemas.microsoft.com/office/drawing/2014/main" val="10017"/>
                  </a:ext>
                </a:extLst>
              </a:tr>
              <a:tr h="360700">
                <a:tc vMerge="1">
                  <a:txBody>
                    <a:bodyPr/>
                    <a:lstStyle/>
                    <a:p>
                      <a:endParaRPr lang="es-AR"/>
                    </a:p>
                  </a:txBody>
                  <a:tcPr/>
                </a:tc>
                <a:tc vMerge="1">
                  <a:txBody>
                    <a:bodyPr/>
                    <a:lstStyle/>
                    <a:p>
                      <a:endParaRPr lang="es-AR"/>
                    </a:p>
                  </a:txBody>
                  <a:tcPr/>
                </a:tc>
                <a:tc vMerge="1">
                  <a:txBody>
                    <a:bodyPr/>
                    <a:lstStyle/>
                    <a:p>
                      <a:endParaRPr lang="es-AR"/>
                    </a:p>
                  </a:txBody>
                  <a:tcPr/>
                </a:tc>
                <a:tc>
                  <a:txBody>
                    <a:bodyPr/>
                    <a:lstStyle/>
                    <a:p>
                      <a:pPr algn="ctr">
                        <a:lnSpc>
                          <a:spcPct val="115000"/>
                        </a:lnSpc>
                        <a:spcAft>
                          <a:spcPts val="0"/>
                        </a:spcAft>
                      </a:pPr>
                      <a:r>
                        <a:rPr lang="es-AR" sz="1400" dirty="0">
                          <a:effectLst/>
                        </a:rPr>
                        <a:t>1978-1985</a:t>
                      </a:r>
                      <a:endParaRPr lang="es-AR" sz="1400" dirty="0">
                        <a:effectLst/>
                        <a:latin typeface="Arial" panose="020B0604020202020204" pitchFamily="34" charset="0"/>
                        <a:ea typeface="Arial" panose="020B0604020202020204" pitchFamily="34" charset="0"/>
                      </a:endParaRPr>
                    </a:p>
                  </a:txBody>
                  <a:tcPr marL="24372" marR="24372" marT="0" marB="0" anchor="ctr"/>
                </a:tc>
                <a:tc vMerge="1">
                  <a:txBody>
                    <a:bodyPr/>
                    <a:lstStyle/>
                    <a:p>
                      <a:endParaRPr lang="es-AR"/>
                    </a:p>
                  </a:txBody>
                  <a:tcPr/>
                </a:tc>
                <a:tc>
                  <a:txBody>
                    <a:bodyPr/>
                    <a:lstStyle/>
                    <a:p>
                      <a:pPr algn="ctr">
                        <a:lnSpc>
                          <a:spcPct val="115000"/>
                        </a:lnSpc>
                        <a:spcAft>
                          <a:spcPts val="0"/>
                        </a:spcAft>
                      </a:pPr>
                      <a:r>
                        <a:rPr lang="es-AR" sz="1400" dirty="0">
                          <a:effectLst/>
                        </a:rPr>
                        <a:t>1978-1986</a:t>
                      </a:r>
                      <a:endParaRPr lang="es-AR" sz="1400" dirty="0">
                        <a:effectLst/>
                        <a:latin typeface="Arial" panose="020B0604020202020204" pitchFamily="34" charset="0"/>
                        <a:ea typeface="Arial" panose="020B0604020202020204" pitchFamily="34" charset="0"/>
                      </a:endParaRPr>
                    </a:p>
                  </a:txBody>
                  <a:tcPr marL="24372" marR="24372" marT="0" marB="0" anchor="ctr"/>
                </a:tc>
                <a:extLst>
                  <a:ext uri="{0D108BD9-81ED-4DB2-BD59-A6C34878D82A}">
                    <a16:rowId xmlns:a16="http://schemas.microsoft.com/office/drawing/2014/main" val="10018"/>
                  </a:ext>
                </a:extLst>
              </a:tr>
              <a:tr h="179423">
                <a:tc vMerge="1">
                  <a:txBody>
                    <a:bodyPr/>
                    <a:lstStyle/>
                    <a:p>
                      <a:endParaRPr lang="es-AR"/>
                    </a:p>
                  </a:txBody>
                  <a:tcPr/>
                </a:tc>
                <a:tc>
                  <a:txBody>
                    <a:bodyPr/>
                    <a:lstStyle/>
                    <a:p>
                      <a:endParaRPr lang="es-AR" sz="1400">
                        <a:effectLst/>
                        <a:latin typeface="Arial" panose="020B0604020202020204" pitchFamily="34" charset="0"/>
                      </a:endParaRPr>
                    </a:p>
                  </a:txBody>
                  <a:tcPr marL="24372" marR="24372" marT="0" marB="0" anchor="b"/>
                </a:tc>
                <a:tc gridSpan="2">
                  <a:txBody>
                    <a:bodyPr/>
                    <a:lstStyle/>
                    <a:p>
                      <a:pPr algn="ctr">
                        <a:lnSpc>
                          <a:spcPct val="115000"/>
                        </a:lnSpc>
                        <a:spcAft>
                          <a:spcPts val="0"/>
                        </a:spcAft>
                      </a:pPr>
                      <a:r>
                        <a:rPr lang="es-AR" sz="1400">
                          <a:effectLst/>
                        </a:rPr>
                        <a:t>Argentina</a:t>
                      </a:r>
                      <a:endParaRPr lang="es-AR" sz="1400">
                        <a:effectLst/>
                        <a:latin typeface="Arial" panose="020B0604020202020204" pitchFamily="34" charset="0"/>
                        <a:ea typeface="Arial" panose="020B0604020202020204" pitchFamily="34" charset="0"/>
                      </a:endParaRPr>
                    </a:p>
                  </a:txBody>
                  <a:tcPr marL="24372" marR="24372" marT="0" marB="0" anchor="b"/>
                </a:tc>
                <a:tc hMerge="1">
                  <a:txBody>
                    <a:bodyPr/>
                    <a:lstStyle/>
                    <a:p>
                      <a:endParaRPr lang="es-AR"/>
                    </a:p>
                  </a:txBody>
                  <a:tcPr/>
                </a:tc>
                <a:tc gridSpan="2">
                  <a:txBody>
                    <a:bodyPr/>
                    <a:lstStyle/>
                    <a:p>
                      <a:pPr>
                        <a:lnSpc>
                          <a:spcPct val="115000"/>
                        </a:lnSpc>
                        <a:spcAft>
                          <a:spcPts val="0"/>
                        </a:spcAft>
                      </a:pPr>
                      <a:r>
                        <a:rPr lang="es-AR" sz="1400">
                          <a:effectLst/>
                        </a:rPr>
                        <a:t>México</a:t>
                      </a:r>
                      <a:endParaRPr lang="es-AR" sz="1400">
                        <a:effectLst/>
                        <a:latin typeface="Arial" panose="020B0604020202020204" pitchFamily="34" charset="0"/>
                        <a:ea typeface="Arial" panose="020B0604020202020204" pitchFamily="34" charset="0"/>
                      </a:endParaRPr>
                    </a:p>
                  </a:txBody>
                  <a:tcPr marL="24372" marR="24372" marT="0" marB="0" anchor="b"/>
                </a:tc>
                <a:tc hMerge="1">
                  <a:txBody>
                    <a:bodyPr/>
                    <a:lstStyle/>
                    <a:p>
                      <a:endParaRPr lang="es-AR"/>
                    </a:p>
                  </a:txBody>
                  <a:tcPr/>
                </a:tc>
                <a:extLst>
                  <a:ext uri="{0D108BD9-81ED-4DB2-BD59-A6C34878D82A}">
                    <a16:rowId xmlns:a16="http://schemas.microsoft.com/office/drawing/2014/main" val="10019"/>
                  </a:ext>
                </a:extLst>
              </a:tr>
              <a:tr h="371214">
                <a:tc vMerge="1">
                  <a:txBody>
                    <a:bodyPr/>
                    <a:lstStyle/>
                    <a:p>
                      <a:endParaRPr lang="es-AR"/>
                    </a:p>
                  </a:txBody>
                  <a:tcPr/>
                </a:tc>
                <a:tc rowSpan="9">
                  <a:txBody>
                    <a:bodyPr/>
                    <a:lstStyle/>
                    <a:p>
                      <a:pPr algn="ctr">
                        <a:lnSpc>
                          <a:spcPct val="115000"/>
                        </a:lnSpc>
                        <a:spcAft>
                          <a:spcPts val="0"/>
                        </a:spcAft>
                      </a:pPr>
                      <a:r>
                        <a:rPr lang="es-AR" sz="1400">
                          <a:effectLst/>
                        </a:rPr>
                        <a:t>Región de nacimiento (Argentina) o de Residencia a los 14 años (México)</a:t>
                      </a:r>
                      <a:endParaRPr lang="es-AR" sz="1400">
                        <a:effectLst/>
                        <a:latin typeface="Arial" panose="020B0604020202020204" pitchFamily="34" charset="0"/>
                        <a:ea typeface="Arial" panose="020B0604020202020204" pitchFamily="34" charset="0"/>
                      </a:endParaRPr>
                    </a:p>
                  </a:txBody>
                  <a:tcPr marL="24372" marR="24372" marT="0" marB="0" anchor="ctr"/>
                </a:tc>
                <a:tc gridSpan="2">
                  <a:txBody>
                    <a:bodyPr/>
                    <a:lstStyle/>
                    <a:p>
                      <a:pPr>
                        <a:lnSpc>
                          <a:spcPct val="115000"/>
                        </a:lnSpc>
                        <a:spcAft>
                          <a:spcPts val="0"/>
                        </a:spcAft>
                      </a:pPr>
                      <a:r>
                        <a:rPr lang="es-AR" sz="1400">
                          <a:effectLst/>
                        </a:rPr>
                        <a:t>CABA (Ciudad Autónoma de Buenos Aires)</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gridSpan="2">
                  <a:txBody>
                    <a:bodyPr/>
                    <a:lstStyle/>
                    <a:p>
                      <a:pPr>
                        <a:lnSpc>
                          <a:spcPct val="115000"/>
                        </a:lnSpc>
                        <a:spcAft>
                          <a:spcPts val="0"/>
                        </a:spcAft>
                      </a:pPr>
                      <a:r>
                        <a:rPr lang="es-AR" sz="1400" dirty="0">
                          <a:effectLst/>
                        </a:rPr>
                        <a:t>Ciudad de México</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extLst>
                  <a:ext uri="{0D108BD9-81ED-4DB2-BD59-A6C34878D82A}">
                    <a16:rowId xmlns:a16="http://schemas.microsoft.com/office/drawing/2014/main" val="10020"/>
                  </a:ext>
                </a:extLst>
              </a:tr>
              <a:tr h="371214">
                <a:tc vMerge="1">
                  <a:txBody>
                    <a:bodyPr/>
                    <a:lstStyle/>
                    <a:p>
                      <a:endParaRPr lang="es-AR"/>
                    </a:p>
                  </a:txBody>
                  <a:tcPr/>
                </a:tc>
                <a:tc vMerge="1">
                  <a:txBody>
                    <a:bodyPr/>
                    <a:lstStyle/>
                    <a:p>
                      <a:endParaRPr lang="es-AR"/>
                    </a:p>
                  </a:txBody>
                  <a:tcPr/>
                </a:tc>
                <a:tc gridSpan="2">
                  <a:txBody>
                    <a:bodyPr/>
                    <a:lstStyle/>
                    <a:p>
                      <a:pPr>
                        <a:lnSpc>
                          <a:spcPct val="115000"/>
                        </a:lnSpc>
                        <a:spcAft>
                          <a:spcPts val="0"/>
                        </a:spcAft>
                      </a:pPr>
                      <a:r>
                        <a:rPr lang="es-AR" sz="1400">
                          <a:effectLst/>
                        </a:rPr>
                        <a:t>PGBA (24 partidos de Gran Buenos Aires)</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gridSpan="2">
                  <a:txBody>
                    <a:bodyPr/>
                    <a:lstStyle/>
                    <a:p>
                      <a:pPr>
                        <a:lnSpc>
                          <a:spcPct val="115000"/>
                        </a:lnSpc>
                        <a:spcAft>
                          <a:spcPts val="0"/>
                        </a:spcAft>
                      </a:pPr>
                      <a:r>
                        <a:rPr lang="es-AR" sz="1400" dirty="0">
                          <a:effectLst/>
                        </a:rPr>
                        <a:t>Bajío occidente</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extLst>
                  <a:ext uri="{0D108BD9-81ED-4DB2-BD59-A6C34878D82A}">
                    <a16:rowId xmlns:a16="http://schemas.microsoft.com/office/drawing/2014/main" val="10021"/>
                  </a:ext>
                </a:extLst>
              </a:tr>
              <a:tr h="179423">
                <a:tc vMerge="1">
                  <a:txBody>
                    <a:bodyPr/>
                    <a:lstStyle/>
                    <a:p>
                      <a:endParaRPr lang="es-AR"/>
                    </a:p>
                  </a:txBody>
                  <a:tcPr/>
                </a:tc>
                <a:tc vMerge="1">
                  <a:txBody>
                    <a:bodyPr/>
                    <a:lstStyle/>
                    <a:p>
                      <a:endParaRPr lang="es-AR"/>
                    </a:p>
                  </a:txBody>
                  <a:tcPr/>
                </a:tc>
                <a:tc gridSpan="2">
                  <a:txBody>
                    <a:bodyPr/>
                    <a:lstStyle/>
                    <a:p>
                      <a:pPr>
                        <a:lnSpc>
                          <a:spcPct val="115000"/>
                        </a:lnSpc>
                        <a:spcAft>
                          <a:spcPts val="0"/>
                        </a:spcAft>
                      </a:pPr>
                      <a:r>
                        <a:rPr lang="es-AR" sz="1400">
                          <a:effectLst/>
                        </a:rPr>
                        <a:t>Cuyo</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gridSpan="2">
                  <a:txBody>
                    <a:bodyPr/>
                    <a:lstStyle/>
                    <a:p>
                      <a:pPr>
                        <a:lnSpc>
                          <a:spcPct val="115000"/>
                        </a:lnSpc>
                        <a:spcAft>
                          <a:spcPts val="0"/>
                        </a:spcAft>
                      </a:pPr>
                      <a:r>
                        <a:rPr lang="es-AR" sz="1400" dirty="0">
                          <a:effectLst/>
                        </a:rPr>
                        <a:t> Centro</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extLst>
                  <a:ext uri="{0D108BD9-81ED-4DB2-BD59-A6C34878D82A}">
                    <a16:rowId xmlns:a16="http://schemas.microsoft.com/office/drawing/2014/main" val="10022"/>
                  </a:ext>
                </a:extLst>
              </a:tr>
              <a:tr h="179423">
                <a:tc vMerge="1">
                  <a:txBody>
                    <a:bodyPr/>
                    <a:lstStyle/>
                    <a:p>
                      <a:endParaRPr lang="es-AR"/>
                    </a:p>
                  </a:txBody>
                  <a:tcPr/>
                </a:tc>
                <a:tc vMerge="1">
                  <a:txBody>
                    <a:bodyPr/>
                    <a:lstStyle/>
                    <a:p>
                      <a:endParaRPr lang="es-AR"/>
                    </a:p>
                  </a:txBody>
                  <a:tcPr/>
                </a:tc>
                <a:tc gridSpan="2">
                  <a:txBody>
                    <a:bodyPr/>
                    <a:lstStyle/>
                    <a:p>
                      <a:pPr>
                        <a:lnSpc>
                          <a:spcPct val="115000"/>
                        </a:lnSpc>
                        <a:spcAft>
                          <a:spcPts val="0"/>
                        </a:spcAft>
                      </a:pPr>
                      <a:r>
                        <a:rPr lang="es-AR" sz="1400">
                          <a:effectLst/>
                        </a:rPr>
                        <a:t>Pampeana</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gridSpan="2">
                  <a:txBody>
                    <a:bodyPr/>
                    <a:lstStyle/>
                    <a:p>
                      <a:pPr>
                        <a:lnSpc>
                          <a:spcPct val="115000"/>
                        </a:lnSpc>
                        <a:spcAft>
                          <a:spcPts val="0"/>
                        </a:spcAft>
                      </a:pPr>
                      <a:r>
                        <a:rPr lang="es-AR" sz="1400" dirty="0">
                          <a:effectLst/>
                        </a:rPr>
                        <a:t>Golfo sur</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extLst>
                  <a:ext uri="{0D108BD9-81ED-4DB2-BD59-A6C34878D82A}">
                    <a16:rowId xmlns:a16="http://schemas.microsoft.com/office/drawing/2014/main" val="10023"/>
                  </a:ext>
                </a:extLst>
              </a:tr>
              <a:tr h="179423">
                <a:tc vMerge="1">
                  <a:txBody>
                    <a:bodyPr/>
                    <a:lstStyle/>
                    <a:p>
                      <a:endParaRPr lang="es-AR"/>
                    </a:p>
                  </a:txBody>
                  <a:tcPr/>
                </a:tc>
                <a:tc vMerge="1">
                  <a:txBody>
                    <a:bodyPr/>
                    <a:lstStyle/>
                    <a:p>
                      <a:endParaRPr lang="es-AR"/>
                    </a:p>
                  </a:txBody>
                  <a:tcPr/>
                </a:tc>
                <a:tc gridSpan="2">
                  <a:txBody>
                    <a:bodyPr/>
                    <a:lstStyle/>
                    <a:p>
                      <a:pPr>
                        <a:lnSpc>
                          <a:spcPct val="115000"/>
                        </a:lnSpc>
                        <a:spcAft>
                          <a:spcPts val="0"/>
                        </a:spcAft>
                      </a:pPr>
                      <a:r>
                        <a:rPr lang="es-AR" sz="1400">
                          <a:effectLst/>
                        </a:rPr>
                        <a:t>Centro</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gridSpan="2">
                  <a:txBody>
                    <a:bodyPr/>
                    <a:lstStyle/>
                    <a:p>
                      <a:pPr>
                        <a:lnSpc>
                          <a:spcPct val="115000"/>
                        </a:lnSpc>
                        <a:spcAft>
                          <a:spcPts val="0"/>
                        </a:spcAft>
                      </a:pPr>
                      <a:r>
                        <a:rPr lang="es-AR" sz="1400" dirty="0">
                          <a:effectLst/>
                        </a:rPr>
                        <a:t> Frontera norte</a:t>
                      </a:r>
                      <a:endParaRPr lang="es-AR" sz="1400" dirty="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extLst>
                  <a:ext uri="{0D108BD9-81ED-4DB2-BD59-A6C34878D82A}">
                    <a16:rowId xmlns:a16="http://schemas.microsoft.com/office/drawing/2014/main" val="10024"/>
                  </a:ext>
                </a:extLst>
              </a:tr>
              <a:tr h="179423">
                <a:tc vMerge="1">
                  <a:txBody>
                    <a:bodyPr/>
                    <a:lstStyle/>
                    <a:p>
                      <a:endParaRPr lang="es-AR"/>
                    </a:p>
                  </a:txBody>
                  <a:tcPr/>
                </a:tc>
                <a:tc vMerge="1">
                  <a:txBody>
                    <a:bodyPr/>
                    <a:lstStyle/>
                    <a:p>
                      <a:endParaRPr lang="es-AR"/>
                    </a:p>
                  </a:txBody>
                  <a:tcPr/>
                </a:tc>
                <a:tc gridSpan="2">
                  <a:txBody>
                    <a:bodyPr/>
                    <a:lstStyle/>
                    <a:p>
                      <a:pPr>
                        <a:lnSpc>
                          <a:spcPct val="115000"/>
                        </a:lnSpc>
                        <a:spcAft>
                          <a:spcPts val="0"/>
                        </a:spcAft>
                      </a:pPr>
                      <a:r>
                        <a:rPr lang="es-AR" sz="1400">
                          <a:effectLst/>
                        </a:rPr>
                        <a:t>NEA (Noreste argentino)</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gridSpan="2">
                  <a:txBody>
                    <a:bodyPr/>
                    <a:lstStyle/>
                    <a:p>
                      <a:endParaRPr lang="es-AR" sz="1400" dirty="0">
                        <a:effectLst/>
                        <a:latin typeface="Arial" panose="020B0604020202020204" pitchFamily="34" charset="0"/>
                      </a:endParaRPr>
                    </a:p>
                  </a:txBody>
                  <a:tcPr marL="24372" marR="24372" marT="0" marB="0" anchor="ctr"/>
                </a:tc>
                <a:tc hMerge="1">
                  <a:txBody>
                    <a:bodyPr/>
                    <a:lstStyle/>
                    <a:p>
                      <a:endParaRPr lang="es-AR"/>
                    </a:p>
                  </a:txBody>
                  <a:tcPr/>
                </a:tc>
                <a:extLst>
                  <a:ext uri="{0D108BD9-81ED-4DB2-BD59-A6C34878D82A}">
                    <a16:rowId xmlns:a16="http://schemas.microsoft.com/office/drawing/2014/main" val="10025"/>
                  </a:ext>
                </a:extLst>
              </a:tr>
              <a:tr h="179423">
                <a:tc vMerge="1">
                  <a:txBody>
                    <a:bodyPr/>
                    <a:lstStyle/>
                    <a:p>
                      <a:endParaRPr lang="es-AR"/>
                    </a:p>
                  </a:txBody>
                  <a:tcPr/>
                </a:tc>
                <a:tc vMerge="1">
                  <a:txBody>
                    <a:bodyPr/>
                    <a:lstStyle/>
                    <a:p>
                      <a:endParaRPr lang="es-AR"/>
                    </a:p>
                  </a:txBody>
                  <a:tcPr/>
                </a:tc>
                <a:tc gridSpan="2">
                  <a:txBody>
                    <a:bodyPr/>
                    <a:lstStyle/>
                    <a:p>
                      <a:pPr>
                        <a:lnSpc>
                          <a:spcPct val="115000"/>
                        </a:lnSpc>
                        <a:spcAft>
                          <a:spcPts val="0"/>
                        </a:spcAft>
                      </a:pPr>
                      <a:r>
                        <a:rPr lang="es-AR" sz="1400">
                          <a:effectLst/>
                        </a:rPr>
                        <a:t>NOA (Noroeste argentino)</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gridSpan="2">
                  <a:txBody>
                    <a:bodyPr/>
                    <a:lstStyle/>
                    <a:p>
                      <a:endParaRPr lang="es-AR" sz="1400" dirty="0">
                        <a:effectLst/>
                        <a:latin typeface="Arial" panose="020B0604020202020204" pitchFamily="34" charset="0"/>
                      </a:endParaRPr>
                    </a:p>
                  </a:txBody>
                  <a:tcPr marL="24372" marR="24372" marT="0" marB="0" anchor="ctr"/>
                </a:tc>
                <a:tc hMerge="1">
                  <a:txBody>
                    <a:bodyPr/>
                    <a:lstStyle/>
                    <a:p>
                      <a:endParaRPr lang="es-AR"/>
                    </a:p>
                  </a:txBody>
                  <a:tcPr/>
                </a:tc>
                <a:extLst>
                  <a:ext uri="{0D108BD9-81ED-4DB2-BD59-A6C34878D82A}">
                    <a16:rowId xmlns:a16="http://schemas.microsoft.com/office/drawing/2014/main" val="10026"/>
                  </a:ext>
                </a:extLst>
              </a:tr>
              <a:tr h="179423">
                <a:tc vMerge="1">
                  <a:txBody>
                    <a:bodyPr/>
                    <a:lstStyle/>
                    <a:p>
                      <a:endParaRPr lang="es-AR"/>
                    </a:p>
                  </a:txBody>
                  <a:tcPr/>
                </a:tc>
                <a:tc vMerge="1">
                  <a:txBody>
                    <a:bodyPr/>
                    <a:lstStyle/>
                    <a:p>
                      <a:endParaRPr lang="es-AR"/>
                    </a:p>
                  </a:txBody>
                  <a:tcPr/>
                </a:tc>
                <a:tc gridSpan="2">
                  <a:txBody>
                    <a:bodyPr/>
                    <a:lstStyle/>
                    <a:p>
                      <a:pPr>
                        <a:lnSpc>
                          <a:spcPct val="115000"/>
                        </a:lnSpc>
                        <a:spcAft>
                          <a:spcPts val="0"/>
                        </a:spcAft>
                      </a:pPr>
                      <a:r>
                        <a:rPr lang="es-AR" sz="1400">
                          <a:effectLst/>
                        </a:rPr>
                        <a:t>Patagonia</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gridSpan="2">
                  <a:txBody>
                    <a:bodyPr/>
                    <a:lstStyle/>
                    <a:p>
                      <a:endParaRPr lang="es-AR" sz="1400" dirty="0">
                        <a:effectLst/>
                        <a:latin typeface="Arial" panose="020B0604020202020204" pitchFamily="34" charset="0"/>
                      </a:endParaRPr>
                    </a:p>
                  </a:txBody>
                  <a:tcPr marL="24372" marR="24372" marT="0" marB="0" anchor="ctr"/>
                </a:tc>
                <a:tc hMerge="1">
                  <a:txBody>
                    <a:bodyPr/>
                    <a:lstStyle/>
                    <a:p>
                      <a:endParaRPr lang="es-AR"/>
                    </a:p>
                  </a:txBody>
                  <a:tcPr/>
                </a:tc>
                <a:extLst>
                  <a:ext uri="{0D108BD9-81ED-4DB2-BD59-A6C34878D82A}">
                    <a16:rowId xmlns:a16="http://schemas.microsoft.com/office/drawing/2014/main" val="10027"/>
                  </a:ext>
                </a:extLst>
              </a:tr>
              <a:tr h="179423">
                <a:tc vMerge="1">
                  <a:txBody>
                    <a:bodyPr/>
                    <a:lstStyle/>
                    <a:p>
                      <a:endParaRPr lang="es-AR"/>
                    </a:p>
                  </a:txBody>
                  <a:tcPr/>
                </a:tc>
                <a:tc vMerge="1">
                  <a:txBody>
                    <a:bodyPr/>
                    <a:lstStyle/>
                    <a:p>
                      <a:endParaRPr lang="es-AR"/>
                    </a:p>
                  </a:txBody>
                  <a:tcPr/>
                </a:tc>
                <a:tc gridSpan="2">
                  <a:txBody>
                    <a:bodyPr/>
                    <a:lstStyle/>
                    <a:p>
                      <a:pPr>
                        <a:lnSpc>
                          <a:spcPct val="115000"/>
                        </a:lnSpc>
                        <a:spcAft>
                          <a:spcPts val="0"/>
                        </a:spcAft>
                      </a:pPr>
                      <a:r>
                        <a:rPr lang="es-AR" sz="1400">
                          <a:effectLst/>
                        </a:rPr>
                        <a:t>Países limítrofes y Perú</a:t>
                      </a:r>
                      <a:endParaRPr lang="es-AR" sz="1400">
                        <a:effectLst/>
                        <a:latin typeface="Arial" panose="020B0604020202020204" pitchFamily="34" charset="0"/>
                        <a:ea typeface="Arial" panose="020B0604020202020204" pitchFamily="34" charset="0"/>
                      </a:endParaRPr>
                    </a:p>
                  </a:txBody>
                  <a:tcPr marL="24372" marR="24372" marT="0" marB="0" anchor="ctr"/>
                </a:tc>
                <a:tc hMerge="1">
                  <a:txBody>
                    <a:bodyPr/>
                    <a:lstStyle/>
                    <a:p>
                      <a:endParaRPr lang="es-AR"/>
                    </a:p>
                  </a:txBody>
                  <a:tcPr/>
                </a:tc>
                <a:tc gridSpan="2">
                  <a:txBody>
                    <a:bodyPr/>
                    <a:lstStyle/>
                    <a:p>
                      <a:endParaRPr lang="es-AR" sz="1400" dirty="0">
                        <a:effectLst/>
                        <a:latin typeface="Arial" panose="020B0604020202020204" pitchFamily="34" charset="0"/>
                      </a:endParaRPr>
                    </a:p>
                  </a:txBody>
                  <a:tcPr marL="24372" marR="24372" marT="0" marB="0" anchor="ctr"/>
                </a:tc>
                <a:tc hMerge="1">
                  <a:txBody>
                    <a:bodyPr/>
                    <a:lstStyle/>
                    <a:p>
                      <a:endParaRPr lang="es-AR"/>
                    </a:p>
                  </a:txBody>
                  <a:tcPr/>
                </a:tc>
                <a:extLst>
                  <a:ext uri="{0D108BD9-81ED-4DB2-BD59-A6C34878D82A}">
                    <a16:rowId xmlns:a16="http://schemas.microsoft.com/office/drawing/2014/main" val="10028"/>
                  </a:ext>
                </a:extLst>
              </a:tr>
            </a:tbl>
          </a:graphicData>
        </a:graphic>
      </p:graphicFrame>
    </p:spTree>
    <p:extLst>
      <p:ext uri="{BB962C8B-B14F-4D97-AF65-F5344CB8AC3E}">
        <p14:creationId xmlns:p14="http://schemas.microsoft.com/office/powerpoint/2010/main" val="1305032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19 Tabla"/>
          <p:cNvGraphicFramePr>
            <a:graphicFrameLocks noGrp="1"/>
          </p:cNvGraphicFramePr>
          <p:nvPr>
            <p:extLst>
              <p:ext uri="{D42A27DB-BD31-4B8C-83A1-F6EECF244321}">
                <p14:modId xmlns:p14="http://schemas.microsoft.com/office/powerpoint/2010/main" val="3712739839"/>
              </p:ext>
            </p:extLst>
          </p:nvPr>
        </p:nvGraphicFramePr>
        <p:xfrm>
          <a:off x="447930" y="1731517"/>
          <a:ext cx="5524101" cy="4819787"/>
        </p:xfrm>
        <a:graphic>
          <a:graphicData uri="http://schemas.openxmlformats.org/drawingml/2006/table">
            <a:tbl>
              <a:tblPr firstRow="1" firstCol="1" bandRow="1">
                <a:tableStyleId>{5C22544A-7EE6-4342-B048-85BDC9FD1C3A}</a:tableStyleId>
              </a:tblPr>
              <a:tblGrid>
                <a:gridCol w="1543498">
                  <a:extLst>
                    <a:ext uri="{9D8B030D-6E8A-4147-A177-3AD203B41FA5}">
                      <a16:colId xmlns:a16="http://schemas.microsoft.com/office/drawing/2014/main" val="20000"/>
                    </a:ext>
                  </a:extLst>
                </a:gridCol>
                <a:gridCol w="1543498">
                  <a:extLst>
                    <a:ext uri="{9D8B030D-6E8A-4147-A177-3AD203B41FA5}">
                      <a16:colId xmlns:a16="http://schemas.microsoft.com/office/drawing/2014/main" val="20001"/>
                    </a:ext>
                  </a:extLst>
                </a:gridCol>
                <a:gridCol w="487421">
                  <a:extLst>
                    <a:ext uri="{9D8B030D-6E8A-4147-A177-3AD203B41FA5}">
                      <a16:colId xmlns:a16="http://schemas.microsoft.com/office/drawing/2014/main" val="20002"/>
                    </a:ext>
                  </a:extLst>
                </a:gridCol>
                <a:gridCol w="487421">
                  <a:extLst>
                    <a:ext uri="{9D8B030D-6E8A-4147-A177-3AD203B41FA5}">
                      <a16:colId xmlns:a16="http://schemas.microsoft.com/office/drawing/2014/main" val="20003"/>
                    </a:ext>
                  </a:extLst>
                </a:gridCol>
                <a:gridCol w="487421">
                  <a:extLst>
                    <a:ext uri="{9D8B030D-6E8A-4147-A177-3AD203B41FA5}">
                      <a16:colId xmlns:a16="http://schemas.microsoft.com/office/drawing/2014/main" val="20004"/>
                    </a:ext>
                  </a:extLst>
                </a:gridCol>
                <a:gridCol w="487421">
                  <a:extLst>
                    <a:ext uri="{9D8B030D-6E8A-4147-A177-3AD203B41FA5}">
                      <a16:colId xmlns:a16="http://schemas.microsoft.com/office/drawing/2014/main" val="20005"/>
                    </a:ext>
                  </a:extLst>
                </a:gridCol>
                <a:gridCol w="487421">
                  <a:extLst>
                    <a:ext uri="{9D8B030D-6E8A-4147-A177-3AD203B41FA5}">
                      <a16:colId xmlns:a16="http://schemas.microsoft.com/office/drawing/2014/main" val="20006"/>
                    </a:ext>
                  </a:extLst>
                </a:gridCol>
              </a:tblGrid>
              <a:tr h="301643">
                <a:tc rowSpan="2" gridSpan="2">
                  <a:txBody>
                    <a:bodyPr/>
                    <a:lstStyle/>
                    <a:p>
                      <a:pPr algn="ctr">
                        <a:lnSpc>
                          <a:spcPct val="115000"/>
                        </a:lnSpc>
                        <a:spcAft>
                          <a:spcPts val="0"/>
                        </a:spcAft>
                      </a:pPr>
                      <a:r>
                        <a:rPr lang="es-AR" sz="1100" dirty="0">
                          <a:effectLst/>
                        </a:rPr>
                        <a:t>Variables independientes</a:t>
                      </a:r>
                      <a:endParaRPr lang="es-ES" sz="1100" dirty="0">
                        <a:effectLst/>
                        <a:latin typeface="Arial"/>
                        <a:ea typeface="Arial"/>
                      </a:endParaRPr>
                    </a:p>
                  </a:txBody>
                  <a:tcPr marL="39618" marR="39618" marT="0" marB="0" anchor="ctr"/>
                </a:tc>
                <a:tc rowSpan="2" hMerge="1">
                  <a:txBody>
                    <a:bodyPr/>
                    <a:lstStyle/>
                    <a:p>
                      <a:endParaRPr lang="es-ES"/>
                    </a:p>
                  </a:txBody>
                  <a:tcPr/>
                </a:tc>
                <a:tc gridSpan="4">
                  <a:txBody>
                    <a:bodyPr/>
                    <a:lstStyle/>
                    <a:p>
                      <a:pPr algn="ctr">
                        <a:lnSpc>
                          <a:spcPct val="115000"/>
                        </a:lnSpc>
                        <a:spcAft>
                          <a:spcPts val="0"/>
                        </a:spcAft>
                      </a:pPr>
                      <a:r>
                        <a:rPr lang="es-AR" sz="1000">
                          <a:effectLst/>
                        </a:rPr>
                        <a:t>Cohorte de nacimiento</a:t>
                      </a:r>
                      <a:endParaRPr lang="es-ES" sz="1000">
                        <a:effectLst/>
                        <a:latin typeface="Arial"/>
                        <a:ea typeface="Arial"/>
                      </a:endParaRPr>
                    </a:p>
                  </a:txBody>
                  <a:tcPr marL="39618" marR="39618" marT="0" marB="0" anchor="ctr"/>
                </a:tc>
                <a:tc hMerge="1">
                  <a:txBody>
                    <a:bodyPr/>
                    <a:lstStyle/>
                    <a:p>
                      <a:endParaRPr lang="es-ES"/>
                    </a:p>
                  </a:txBody>
                  <a:tcPr/>
                </a:tc>
                <a:tc hMerge="1">
                  <a:txBody>
                    <a:bodyPr/>
                    <a:lstStyle/>
                    <a:p>
                      <a:endParaRPr lang="es-ES"/>
                    </a:p>
                  </a:txBody>
                  <a:tcPr/>
                </a:tc>
                <a:tc hMerge="1">
                  <a:txBody>
                    <a:bodyPr/>
                    <a:lstStyle/>
                    <a:p>
                      <a:endParaRPr lang="es-ES"/>
                    </a:p>
                  </a:txBody>
                  <a:tcPr/>
                </a:tc>
                <a:tc rowSpan="2">
                  <a:txBody>
                    <a:bodyPr/>
                    <a:lstStyle/>
                    <a:p>
                      <a:pPr algn="ctr">
                        <a:lnSpc>
                          <a:spcPct val="115000"/>
                        </a:lnSpc>
                        <a:spcAft>
                          <a:spcPts val="0"/>
                        </a:spcAft>
                      </a:pPr>
                      <a:r>
                        <a:rPr lang="es-AR" sz="1100">
                          <a:effectLst/>
                        </a:rPr>
                        <a:t>Total</a:t>
                      </a:r>
                      <a:endParaRPr lang="es-ES" sz="1100">
                        <a:effectLst/>
                        <a:latin typeface="Arial"/>
                        <a:ea typeface="Arial"/>
                      </a:endParaRPr>
                    </a:p>
                  </a:txBody>
                  <a:tcPr marL="39618" marR="39618" marT="0" marB="0" anchor="ctr"/>
                </a:tc>
                <a:extLst>
                  <a:ext uri="{0D108BD9-81ED-4DB2-BD59-A6C34878D82A}">
                    <a16:rowId xmlns:a16="http://schemas.microsoft.com/office/drawing/2014/main" val="10000"/>
                  </a:ext>
                </a:extLst>
              </a:tr>
              <a:tr h="504686">
                <a:tc gridSpan="2" vMerge="1">
                  <a:txBody>
                    <a:bodyPr/>
                    <a:lstStyle/>
                    <a:p>
                      <a:endParaRPr lang="es-ES"/>
                    </a:p>
                  </a:txBody>
                  <a:tcPr/>
                </a:tc>
                <a:tc hMerge="1" vMerge="1">
                  <a:txBody>
                    <a:bodyPr/>
                    <a:lstStyle/>
                    <a:p>
                      <a:endParaRPr lang="es-ES"/>
                    </a:p>
                  </a:txBody>
                  <a:tcPr/>
                </a:tc>
                <a:tc>
                  <a:txBody>
                    <a:bodyPr/>
                    <a:lstStyle/>
                    <a:p>
                      <a:pPr algn="ctr">
                        <a:lnSpc>
                          <a:spcPct val="115000"/>
                        </a:lnSpc>
                        <a:spcAft>
                          <a:spcPts val="0"/>
                        </a:spcAft>
                      </a:pPr>
                      <a:r>
                        <a:rPr lang="es-AR" sz="1100" dirty="0">
                          <a:effectLst/>
                        </a:rPr>
                        <a:t>1950-1959</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1960-1968</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1969-1977</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1978-1985</a:t>
                      </a:r>
                      <a:endParaRPr lang="es-ES" sz="1100" dirty="0">
                        <a:effectLst/>
                        <a:latin typeface="Arial"/>
                        <a:ea typeface="Arial"/>
                      </a:endParaRPr>
                    </a:p>
                  </a:txBody>
                  <a:tcPr marL="39618" marR="39618" marT="0" marB="0" anchor="ctr"/>
                </a:tc>
                <a:tc vMerge="1">
                  <a:txBody>
                    <a:bodyPr/>
                    <a:lstStyle/>
                    <a:p>
                      <a:endParaRPr lang="es-ES"/>
                    </a:p>
                  </a:txBody>
                  <a:tcPr/>
                </a:tc>
                <a:extLst>
                  <a:ext uri="{0D108BD9-81ED-4DB2-BD59-A6C34878D82A}">
                    <a16:rowId xmlns:a16="http://schemas.microsoft.com/office/drawing/2014/main" val="10001"/>
                  </a:ext>
                </a:extLst>
              </a:tr>
              <a:tr h="301643">
                <a:tc rowSpan="2">
                  <a:txBody>
                    <a:bodyPr/>
                    <a:lstStyle/>
                    <a:p>
                      <a:pPr algn="ctr">
                        <a:lnSpc>
                          <a:spcPct val="115000"/>
                        </a:lnSpc>
                        <a:spcAft>
                          <a:spcPts val="0"/>
                        </a:spcAft>
                      </a:pPr>
                      <a:r>
                        <a:rPr lang="es-AR" sz="1100" dirty="0">
                          <a:effectLst/>
                        </a:rPr>
                        <a:t>Sexo</a:t>
                      </a:r>
                      <a:endParaRPr lang="es-ES" sz="1100" dirty="0">
                        <a:effectLst/>
                        <a:latin typeface="Arial"/>
                        <a:ea typeface="Arial"/>
                      </a:endParaRPr>
                    </a:p>
                  </a:txBody>
                  <a:tcPr marL="39618" marR="39618" marT="0" marB="0" vert="vert270" anchor="ctr"/>
                </a:tc>
                <a:tc>
                  <a:txBody>
                    <a:bodyPr/>
                    <a:lstStyle/>
                    <a:p>
                      <a:pPr algn="ctr">
                        <a:lnSpc>
                          <a:spcPct val="115000"/>
                        </a:lnSpc>
                        <a:spcAft>
                          <a:spcPts val="0"/>
                        </a:spcAft>
                      </a:pPr>
                      <a:r>
                        <a:rPr lang="es-AR" sz="1100">
                          <a:effectLst/>
                        </a:rPr>
                        <a:t>Varones</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17,1</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14,5</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17,0</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18,5</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16,7</a:t>
                      </a:r>
                      <a:endParaRPr lang="es-ES" sz="1100" dirty="0">
                        <a:effectLst/>
                        <a:latin typeface="Arial"/>
                        <a:ea typeface="Arial"/>
                      </a:endParaRPr>
                    </a:p>
                  </a:txBody>
                  <a:tcPr marL="39618" marR="39618" marT="0" marB="0" anchor="ctr"/>
                </a:tc>
                <a:extLst>
                  <a:ext uri="{0D108BD9-81ED-4DB2-BD59-A6C34878D82A}">
                    <a16:rowId xmlns:a16="http://schemas.microsoft.com/office/drawing/2014/main" val="10002"/>
                  </a:ext>
                </a:extLst>
              </a:tr>
              <a:tr h="422300">
                <a:tc vMerge="1">
                  <a:txBody>
                    <a:bodyPr/>
                    <a:lstStyle/>
                    <a:p>
                      <a:endParaRPr lang="es-ES"/>
                    </a:p>
                  </a:txBody>
                  <a:tcPr/>
                </a:tc>
                <a:tc>
                  <a:txBody>
                    <a:bodyPr/>
                    <a:lstStyle/>
                    <a:p>
                      <a:pPr algn="ctr">
                        <a:lnSpc>
                          <a:spcPct val="115000"/>
                        </a:lnSpc>
                        <a:spcAft>
                          <a:spcPts val="0"/>
                        </a:spcAft>
                      </a:pPr>
                      <a:r>
                        <a:rPr lang="es-AR" sz="1100" dirty="0">
                          <a:effectLst/>
                        </a:rPr>
                        <a:t>Mujeres</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27,2</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29,7</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31,0</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26,5</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28,8</a:t>
                      </a:r>
                      <a:endParaRPr lang="es-ES" sz="1100" dirty="0">
                        <a:effectLst/>
                        <a:latin typeface="Arial"/>
                        <a:ea typeface="Arial"/>
                      </a:endParaRPr>
                    </a:p>
                  </a:txBody>
                  <a:tcPr marL="39618" marR="39618" marT="0" marB="0" anchor="ctr"/>
                </a:tc>
                <a:extLst>
                  <a:ext uri="{0D108BD9-81ED-4DB2-BD59-A6C34878D82A}">
                    <a16:rowId xmlns:a16="http://schemas.microsoft.com/office/drawing/2014/main" val="10003"/>
                  </a:ext>
                </a:extLst>
              </a:tr>
              <a:tr h="350200">
                <a:tc rowSpan="3">
                  <a:txBody>
                    <a:bodyPr/>
                    <a:lstStyle/>
                    <a:p>
                      <a:pPr algn="ctr">
                        <a:lnSpc>
                          <a:spcPct val="115000"/>
                        </a:lnSpc>
                        <a:spcAft>
                          <a:spcPts val="0"/>
                        </a:spcAft>
                      </a:pPr>
                      <a:r>
                        <a:rPr lang="es-AR" sz="1100">
                          <a:effectLst/>
                        </a:rPr>
                        <a:t>Origen de clase (EGP3)</a:t>
                      </a:r>
                      <a:endParaRPr lang="es-ES" sz="1100">
                        <a:effectLst/>
                        <a:latin typeface="Arial"/>
                        <a:ea typeface="Arial"/>
                      </a:endParaRPr>
                    </a:p>
                  </a:txBody>
                  <a:tcPr marL="39618" marR="39618" marT="0" marB="0" vert="vert270" anchor="ctr"/>
                </a:tc>
                <a:tc>
                  <a:txBody>
                    <a:bodyPr/>
                    <a:lstStyle/>
                    <a:p>
                      <a:pPr algn="ctr">
                        <a:lnSpc>
                          <a:spcPct val="115000"/>
                        </a:lnSpc>
                        <a:spcAft>
                          <a:spcPts val="0"/>
                        </a:spcAft>
                      </a:pPr>
                      <a:r>
                        <a:rPr lang="es-AR" sz="1100" dirty="0">
                          <a:effectLst/>
                        </a:rPr>
                        <a:t>Clase de servicios y empleadores</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b="1" dirty="0">
                          <a:solidFill>
                            <a:schemeClr val="tx1"/>
                          </a:solidFill>
                          <a:effectLst/>
                        </a:rPr>
                        <a:t>41,4</a:t>
                      </a:r>
                      <a:endParaRPr lang="es-ES" sz="1100" b="1" dirty="0">
                        <a:solidFill>
                          <a:schemeClr val="tx1"/>
                        </a:solidFill>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45,5</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39,8</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45,0</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b="1" dirty="0">
                          <a:solidFill>
                            <a:schemeClr val="tx1"/>
                          </a:solidFill>
                          <a:effectLst/>
                        </a:rPr>
                        <a:t>42,8</a:t>
                      </a:r>
                      <a:endParaRPr lang="es-ES" sz="1100" b="1" dirty="0">
                        <a:solidFill>
                          <a:schemeClr val="tx1"/>
                        </a:solidFill>
                        <a:effectLst/>
                        <a:latin typeface="Arial"/>
                        <a:ea typeface="Arial"/>
                      </a:endParaRPr>
                    </a:p>
                  </a:txBody>
                  <a:tcPr marL="39618" marR="39618" marT="0" marB="0" anchor="ctr"/>
                </a:tc>
                <a:extLst>
                  <a:ext uri="{0D108BD9-81ED-4DB2-BD59-A6C34878D82A}">
                    <a16:rowId xmlns:a16="http://schemas.microsoft.com/office/drawing/2014/main" val="10004"/>
                  </a:ext>
                </a:extLst>
              </a:tr>
              <a:tr h="531109">
                <a:tc vMerge="1">
                  <a:txBody>
                    <a:bodyPr/>
                    <a:lstStyle/>
                    <a:p>
                      <a:endParaRPr lang="es-ES"/>
                    </a:p>
                  </a:txBody>
                  <a:tcPr/>
                </a:tc>
                <a:tc>
                  <a:txBody>
                    <a:bodyPr/>
                    <a:lstStyle/>
                    <a:p>
                      <a:pPr algn="ctr">
                        <a:lnSpc>
                          <a:spcPct val="115000"/>
                        </a:lnSpc>
                        <a:spcAft>
                          <a:spcPts val="0"/>
                        </a:spcAft>
                      </a:pPr>
                      <a:r>
                        <a:rPr lang="es-AR" sz="1100" dirty="0">
                          <a:effectLst/>
                        </a:rPr>
                        <a:t>Clase intermedia (asalariada y cuenta propia)</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b="1" dirty="0">
                          <a:solidFill>
                            <a:schemeClr val="tx1"/>
                          </a:solidFill>
                          <a:effectLst/>
                        </a:rPr>
                        <a:t>25,3</a:t>
                      </a:r>
                      <a:endParaRPr lang="es-ES" sz="1100" b="1" dirty="0">
                        <a:solidFill>
                          <a:schemeClr val="tx1"/>
                        </a:solidFill>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26,1</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23,3</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15,6</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b="1" dirty="0">
                          <a:solidFill>
                            <a:schemeClr val="tx1"/>
                          </a:solidFill>
                          <a:effectLst/>
                        </a:rPr>
                        <a:t>22,9</a:t>
                      </a:r>
                      <a:endParaRPr lang="es-ES" sz="1100" b="1" dirty="0">
                        <a:solidFill>
                          <a:schemeClr val="tx1"/>
                        </a:solidFill>
                        <a:effectLst/>
                        <a:latin typeface="Arial"/>
                        <a:ea typeface="Arial"/>
                      </a:endParaRPr>
                    </a:p>
                  </a:txBody>
                  <a:tcPr marL="39618" marR="39618" marT="0" marB="0" anchor="ctr"/>
                </a:tc>
                <a:extLst>
                  <a:ext uri="{0D108BD9-81ED-4DB2-BD59-A6C34878D82A}">
                    <a16:rowId xmlns:a16="http://schemas.microsoft.com/office/drawing/2014/main" val="10005"/>
                  </a:ext>
                </a:extLst>
              </a:tr>
              <a:tr h="450562">
                <a:tc vMerge="1">
                  <a:txBody>
                    <a:bodyPr/>
                    <a:lstStyle/>
                    <a:p>
                      <a:endParaRPr lang="es-ES"/>
                    </a:p>
                  </a:txBody>
                  <a:tcPr/>
                </a:tc>
                <a:tc>
                  <a:txBody>
                    <a:bodyPr/>
                    <a:lstStyle/>
                    <a:p>
                      <a:pPr algn="ctr">
                        <a:lnSpc>
                          <a:spcPct val="115000"/>
                        </a:lnSpc>
                        <a:spcAft>
                          <a:spcPts val="0"/>
                        </a:spcAft>
                      </a:pPr>
                      <a:r>
                        <a:rPr lang="es-AR" sz="1100">
                          <a:effectLst/>
                        </a:rPr>
                        <a:t>Clases populares</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b="1" dirty="0">
                          <a:solidFill>
                            <a:schemeClr val="tx1"/>
                          </a:solidFill>
                          <a:effectLst/>
                        </a:rPr>
                        <a:t>10,9</a:t>
                      </a:r>
                      <a:endParaRPr lang="es-ES" sz="1100" b="1" dirty="0">
                        <a:solidFill>
                          <a:schemeClr val="tx1"/>
                        </a:solidFill>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9,9</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14,1</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10,6</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b="1" dirty="0">
                          <a:solidFill>
                            <a:schemeClr val="tx1"/>
                          </a:solidFill>
                          <a:effectLst/>
                        </a:rPr>
                        <a:t>11,5</a:t>
                      </a:r>
                      <a:endParaRPr lang="es-ES" sz="1100" b="1" dirty="0">
                        <a:solidFill>
                          <a:schemeClr val="tx1"/>
                        </a:solidFill>
                        <a:effectLst/>
                        <a:latin typeface="Arial"/>
                        <a:ea typeface="Arial"/>
                      </a:endParaRPr>
                    </a:p>
                  </a:txBody>
                  <a:tcPr marL="39618" marR="39618" marT="0" marB="0" anchor="ctr"/>
                </a:tc>
                <a:extLst>
                  <a:ext uri="{0D108BD9-81ED-4DB2-BD59-A6C34878D82A}">
                    <a16:rowId xmlns:a16="http://schemas.microsoft.com/office/drawing/2014/main" val="10006"/>
                  </a:ext>
                </a:extLst>
              </a:tr>
              <a:tr h="504686">
                <a:tc rowSpan="3">
                  <a:txBody>
                    <a:bodyPr/>
                    <a:lstStyle/>
                    <a:p>
                      <a:pPr algn="ctr">
                        <a:lnSpc>
                          <a:spcPct val="115000"/>
                        </a:lnSpc>
                        <a:spcAft>
                          <a:spcPts val="0"/>
                        </a:spcAft>
                      </a:pPr>
                      <a:r>
                        <a:rPr lang="es-AR" sz="1100">
                          <a:effectLst/>
                        </a:rPr>
                        <a:t>Nivel Educativo de Origen</a:t>
                      </a:r>
                      <a:endParaRPr lang="es-ES" sz="1100">
                        <a:effectLst/>
                        <a:latin typeface="Arial"/>
                        <a:ea typeface="Arial"/>
                      </a:endParaRPr>
                    </a:p>
                  </a:txBody>
                  <a:tcPr marL="39618" marR="39618" marT="0" marB="0" vert="vert270" anchor="ctr"/>
                </a:tc>
                <a:tc>
                  <a:txBody>
                    <a:bodyPr/>
                    <a:lstStyle/>
                    <a:p>
                      <a:pPr algn="ctr">
                        <a:lnSpc>
                          <a:spcPct val="115000"/>
                        </a:lnSpc>
                        <a:spcAft>
                          <a:spcPts val="0"/>
                        </a:spcAft>
                      </a:pPr>
                      <a:r>
                        <a:rPr lang="es-AR" sz="1100" dirty="0">
                          <a:effectLst/>
                        </a:rPr>
                        <a:t>Terciario y Universitario Completo</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b="1" dirty="0">
                          <a:effectLst/>
                        </a:rPr>
                        <a:t>77,6</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73,9</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56,4</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b="1" dirty="0">
                          <a:effectLst/>
                        </a:rPr>
                        <a:t>64,8</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66,4</a:t>
                      </a:r>
                      <a:endParaRPr lang="es-ES" sz="1100" dirty="0">
                        <a:effectLst/>
                        <a:latin typeface="Arial"/>
                        <a:ea typeface="Arial"/>
                      </a:endParaRPr>
                    </a:p>
                  </a:txBody>
                  <a:tcPr marL="39618" marR="39618" marT="0" marB="0" anchor="ctr"/>
                </a:tc>
                <a:extLst>
                  <a:ext uri="{0D108BD9-81ED-4DB2-BD59-A6C34878D82A}">
                    <a16:rowId xmlns:a16="http://schemas.microsoft.com/office/drawing/2014/main" val="10007"/>
                  </a:ext>
                </a:extLst>
              </a:tr>
              <a:tr h="672914">
                <a:tc vMerge="1">
                  <a:txBody>
                    <a:bodyPr/>
                    <a:lstStyle/>
                    <a:p>
                      <a:endParaRPr lang="es-ES"/>
                    </a:p>
                  </a:txBody>
                  <a:tcPr/>
                </a:tc>
                <a:tc>
                  <a:txBody>
                    <a:bodyPr/>
                    <a:lstStyle/>
                    <a:p>
                      <a:pPr algn="ctr">
                        <a:lnSpc>
                          <a:spcPct val="115000"/>
                        </a:lnSpc>
                        <a:spcAft>
                          <a:spcPts val="0"/>
                        </a:spcAft>
                      </a:pPr>
                      <a:r>
                        <a:rPr lang="es-AR" sz="1100">
                          <a:effectLst/>
                        </a:rPr>
                        <a:t>Secundario Completo + Terciario Inc. + Universitario Inc.</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b="1" dirty="0">
                          <a:effectLst/>
                        </a:rPr>
                        <a:t>47,3</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36,5</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34,4</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b="1" dirty="0">
                          <a:effectLst/>
                        </a:rPr>
                        <a:t>27,8</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35,1</a:t>
                      </a:r>
                      <a:endParaRPr lang="es-ES" sz="1100" dirty="0">
                        <a:effectLst/>
                        <a:latin typeface="Arial"/>
                        <a:ea typeface="Arial"/>
                      </a:endParaRPr>
                    </a:p>
                  </a:txBody>
                  <a:tcPr marL="39618" marR="39618" marT="0" marB="0" anchor="ctr"/>
                </a:tc>
                <a:extLst>
                  <a:ext uri="{0D108BD9-81ED-4DB2-BD59-A6C34878D82A}">
                    <a16:rowId xmlns:a16="http://schemas.microsoft.com/office/drawing/2014/main" val="10008"/>
                  </a:ext>
                </a:extLst>
              </a:tr>
              <a:tr h="420672">
                <a:tc vMerge="1">
                  <a:txBody>
                    <a:bodyPr/>
                    <a:lstStyle/>
                    <a:p>
                      <a:endParaRPr lang="es-ES"/>
                    </a:p>
                  </a:txBody>
                  <a:tcPr/>
                </a:tc>
                <a:tc>
                  <a:txBody>
                    <a:bodyPr/>
                    <a:lstStyle/>
                    <a:p>
                      <a:pPr algn="ctr">
                        <a:lnSpc>
                          <a:spcPct val="115000"/>
                        </a:lnSpc>
                        <a:spcAft>
                          <a:spcPts val="0"/>
                        </a:spcAft>
                      </a:pPr>
                      <a:r>
                        <a:rPr lang="es-AR" sz="1100">
                          <a:effectLst/>
                        </a:rPr>
                        <a:t>Hasta Secundario Incompleto</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16,1</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13,6</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15,3</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a:effectLst/>
                        </a:rPr>
                        <a:t>10,6</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14,1</a:t>
                      </a:r>
                      <a:endParaRPr lang="es-ES" sz="1100" dirty="0">
                        <a:effectLst/>
                        <a:latin typeface="Arial"/>
                        <a:ea typeface="Arial"/>
                      </a:endParaRPr>
                    </a:p>
                  </a:txBody>
                  <a:tcPr marL="39618" marR="39618" marT="0" marB="0" anchor="ctr"/>
                </a:tc>
                <a:extLst>
                  <a:ext uri="{0D108BD9-81ED-4DB2-BD59-A6C34878D82A}">
                    <a16:rowId xmlns:a16="http://schemas.microsoft.com/office/drawing/2014/main" val="10009"/>
                  </a:ext>
                </a:extLst>
              </a:tr>
              <a:tr h="301643">
                <a:tc gridSpan="2">
                  <a:txBody>
                    <a:bodyPr/>
                    <a:lstStyle/>
                    <a:p>
                      <a:pPr algn="ctr">
                        <a:lnSpc>
                          <a:spcPct val="115000"/>
                        </a:lnSpc>
                        <a:spcAft>
                          <a:spcPts val="0"/>
                        </a:spcAft>
                      </a:pPr>
                      <a:r>
                        <a:rPr lang="es-AR" sz="1100">
                          <a:effectLst/>
                        </a:rPr>
                        <a:t>TOTAL</a:t>
                      </a:r>
                      <a:endParaRPr lang="es-ES" sz="1100">
                        <a:effectLst/>
                        <a:latin typeface="Arial"/>
                        <a:ea typeface="Arial"/>
                      </a:endParaRPr>
                    </a:p>
                  </a:txBody>
                  <a:tcPr marL="39618" marR="39618" marT="0" marB="0" anchor="ctr"/>
                </a:tc>
                <a:tc hMerge="1">
                  <a:txBody>
                    <a:bodyPr/>
                    <a:lstStyle/>
                    <a:p>
                      <a:endParaRPr lang="es-ES"/>
                    </a:p>
                  </a:txBody>
                  <a:tcPr/>
                </a:tc>
                <a:tc>
                  <a:txBody>
                    <a:bodyPr/>
                    <a:lstStyle/>
                    <a:p>
                      <a:pPr algn="ctr">
                        <a:lnSpc>
                          <a:spcPct val="115000"/>
                        </a:lnSpc>
                        <a:spcAft>
                          <a:spcPts val="0"/>
                        </a:spcAft>
                      </a:pPr>
                      <a:r>
                        <a:rPr lang="es-AR" sz="1100" b="1" dirty="0">
                          <a:effectLst/>
                        </a:rPr>
                        <a:t>20,8</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19,7</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21,6</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20,9</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b="1" dirty="0">
                          <a:effectLst/>
                        </a:rPr>
                        <a:t>20,8</a:t>
                      </a:r>
                      <a:endParaRPr lang="es-ES" sz="1100" b="1" dirty="0">
                        <a:effectLst/>
                        <a:latin typeface="Arial"/>
                        <a:ea typeface="Arial"/>
                      </a:endParaRPr>
                    </a:p>
                  </a:txBody>
                  <a:tcPr marL="39618" marR="39618" marT="0" marB="0" anchor="ctr"/>
                </a:tc>
                <a:extLst>
                  <a:ext uri="{0D108BD9-81ED-4DB2-BD59-A6C34878D82A}">
                    <a16:rowId xmlns:a16="http://schemas.microsoft.com/office/drawing/2014/main" val="10010"/>
                  </a:ext>
                </a:extLst>
              </a:tr>
            </a:tbl>
          </a:graphicData>
        </a:graphic>
      </p:graphicFrame>
      <p:sp>
        <p:nvSpPr>
          <p:cNvPr id="21" name="Rectangle 1"/>
          <p:cNvSpPr>
            <a:spLocks noChangeArrowheads="1"/>
          </p:cNvSpPr>
          <p:nvPr/>
        </p:nvSpPr>
        <p:spPr bwMode="auto">
          <a:xfrm>
            <a:off x="447930" y="843966"/>
            <a:ext cx="11060898"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es-AR" sz="2400" b="1" dirty="0"/>
              <a:t>El logro de educación superior en el marco de tendencias estructurales</a:t>
            </a:r>
            <a:endParaRPr lang="es-ES" sz="2400" dirty="0"/>
          </a:p>
          <a:p>
            <a:pPr marL="0" marR="0" lvl="0" indent="0" algn="ctr" defTabSz="914400" rtl="0" eaLnBrk="1" fontAlgn="base" latinLnBrk="0" hangingPunct="1">
              <a:lnSpc>
                <a:spcPct val="100000"/>
              </a:lnSpc>
              <a:spcBef>
                <a:spcPct val="0"/>
              </a:spcBef>
              <a:spcAft>
                <a:spcPct val="0"/>
              </a:spcAft>
              <a:buClrTx/>
              <a:buSzTx/>
              <a:buFontTx/>
              <a:buNone/>
              <a:tabLst/>
            </a:pPr>
            <a:r>
              <a:rPr kumimoji="0" lang="es-AR" altLang="es-ES" sz="1200" b="1" i="0" u="none" strike="noStrike" cap="none" normalizeH="0" baseline="0" dirty="0">
                <a:ln>
                  <a:noFill/>
                </a:ln>
                <a:solidFill>
                  <a:schemeClr val="tx1"/>
                </a:solidFill>
                <a:effectLst/>
                <a:latin typeface="Times New Roman" pitchFamily="18" charset="0"/>
                <a:ea typeface="Arial" pitchFamily="34" charset="0"/>
                <a:cs typeface="Times New Roman" pitchFamily="18" charset="0"/>
              </a:rPr>
              <a:t>Cuadro 1</a:t>
            </a:r>
            <a:r>
              <a:rPr kumimoji="0" lang="es-AR" altLang="es-ES" sz="1200" b="1" i="0" u="none" strike="noStrike" cap="none" normalizeH="0" dirty="0">
                <a:ln>
                  <a:noFill/>
                </a:ln>
                <a:solidFill>
                  <a:schemeClr val="tx1"/>
                </a:solidFill>
                <a:effectLst/>
                <a:latin typeface="Times New Roman" pitchFamily="18" charset="0"/>
                <a:ea typeface="Arial" pitchFamily="34" charset="0"/>
                <a:cs typeface="Times New Roman" pitchFamily="18" charset="0"/>
              </a:rPr>
              <a:t> y 2 </a:t>
            </a:r>
            <a:r>
              <a:rPr kumimoji="0" lang="es-AR" altLang="es-ES" sz="1200" b="1" i="0" u="none" strike="noStrike" cap="none" normalizeH="0" baseline="0" dirty="0">
                <a:ln>
                  <a:noFill/>
                </a:ln>
                <a:solidFill>
                  <a:schemeClr val="tx1"/>
                </a:solidFill>
                <a:effectLst/>
                <a:latin typeface="Times New Roman" pitchFamily="18" charset="0"/>
                <a:ea typeface="Arial" pitchFamily="34" charset="0"/>
                <a:cs typeface="Times New Roman" pitchFamily="18" charset="0"/>
              </a:rPr>
              <a:t>Porcentaje de graduados de nivel superior (universitario y terciario) según sexo, origen de clase social, nivel educativo de origen, controlado por cohortes de nacimiento.  PSH, 30 y 64 años. Argentina, 2015 y México 2016</a:t>
            </a:r>
            <a:endParaRPr kumimoji="0" lang="es-ES" altLang="es-ES" sz="12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ES" sz="12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22" name="21 Tabla"/>
          <p:cNvGraphicFramePr>
            <a:graphicFrameLocks noGrp="1"/>
          </p:cNvGraphicFramePr>
          <p:nvPr>
            <p:extLst>
              <p:ext uri="{D42A27DB-BD31-4B8C-83A1-F6EECF244321}">
                <p14:modId xmlns:p14="http://schemas.microsoft.com/office/powerpoint/2010/main" val="3700059598"/>
              </p:ext>
            </p:extLst>
          </p:nvPr>
        </p:nvGraphicFramePr>
        <p:xfrm>
          <a:off x="6284862" y="1703753"/>
          <a:ext cx="5192436" cy="4633503"/>
        </p:xfrm>
        <a:graphic>
          <a:graphicData uri="http://schemas.openxmlformats.org/drawingml/2006/table">
            <a:tbl>
              <a:tblPr firstRow="1" firstCol="1" bandRow="1">
                <a:tableStyleId>{5C22544A-7EE6-4342-B048-85BDC9FD1C3A}</a:tableStyleId>
              </a:tblPr>
              <a:tblGrid>
                <a:gridCol w="1450828">
                  <a:extLst>
                    <a:ext uri="{9D8B030D-6E8A-4147-A177-3AD203B41FA5}">
                      <a16:colId xmlns:a16="http://schemas.microsoft.com/office/drawing/2014/main" val="20000"/>
                    </a:ext>
                  </a:extLst>
                </a:gridCol>
                <a:gridCol w="1450828">
                  <a:extLst>
                    <a:ext uri="{9D8B030D-6E8A-4147-A177-3AD203B41FA5}">
                      <a16:colId xmlns:a16="http://schemas.microsoft.com/office/drawing/2014/main" val="20001"/>
                    </a:ext>
                  </a:extLst>
                </a:gridCol>
                <a:gridCol w="458156">
                  <a:extLst>
                    <a:ext uri="{9D8B030D-6E8A-4147-A177-3AD203B41FA5}">
                      <a16:colId xmlns:a16="http://schemas.microsoft.com/office/drawing/2014/main" val="20002"/>
                    </a:ext>
                  </a:extLst>
                </a:gridCol>
                <a:gridCol w="458156">
                  <a:extLst>
                    <a:ext uri="{9D8B030D-6E8A-4147-A177-3AD203B41FA5}">
                      <a16:colId xmlns:a16="http://schemas.microsoft.com/office/drawing/2014/main" val="20003"/>
                    </a:ext>
                  </a:extLst>
                </a:gridCol>
                <a:gridCol w="458156">
                  <a:extLst>
                    <a:ext uri="{9D8B030D-6E8A-4147-A177-3AD203B41FA5}">
                      <a16:colId xmlns:a16="http://schemas.microsoft.com/office/drawing/2014/main" val="20004"/>
                    </a:ext>
                  </a:extLst>
                </a:gridCol>
                <a:gridCol w="458156">
                  <a:extLst>
                    <a:ext uri="{9D8B030D-6E8A-4147-A177-3AD203B41FA5}">
                      <a16:colId xmlns:a16="http://schemas.microsoft.com/office/drawing/2014/main" val="20005"/>
                    </a:ext>
                  </a:extLst>
                </a:gridCol>
                <a:gridCol w="458156">
                  <a:extLst>
                    <a:ext uri="{9D8B030D-6E8A-4147-A177-3AD203B41FA5}">
                      <a16:colId xmlns:a16="http://schemas.microsoft.com/office/drawing/2014/main" val="20006"/>
                    </a:ext>
                  </a:extLst>
                </a:gridCol>
              </a:tblGrid>
              <a:tr h="309903">
                <a:tc rowSpan="2" gridSpan="2">
                  <a:txBody>
                    <a:bodyPr/>
                    <a:lstStyle/>
                    <a:p>
                      <a:pPr algn="ctr">
                        <a:lnSpc>
                          <a:spcPct val="115000"/>
                        </a:lnSpc>
                        <a:spcAft>
                          <a:spcPts val="0"/>
                        </a:spcAft>
                      </a:pPr>
                      <a:r>
                        <a:rPr lang="es-AR" sz="1000" dirty="0">
                          <a:effectLst/>
                        </a:rPr>
                        <a:t>Variables independientes</a:t>
                      </a:r>
                      <a:endParaRPr lang="es-ES" sz="1000" dirty="0">
                        <a:effectLst/>
                        <a:latin typeface="Arial"/>
                        <a:ea typeface="Arial"/>
                      </a:endParaRPr>
                    </a:p>
                  </a:txBody>
                  <a:tcPr marL="39618" marR="39618" marT="0" marB="0" anchor="ctr"/>
                </a:tc>
                <a:tc rowSpan="2" hMerge="1">
                  <a:txBody>
                    <a:bodyPr/>
                    <a:lstStyle/>
                    <a:p>
                      <a:endParaRPr lang="es-ES"/>
                    </a:p>
                  </a:txBody>
                  <a:tcPr/>
                </a:tc>
                <a:tc gridSpan="4">
                  <a:txBody>
                    <a:bodyPr/>
                    <a:lstStyle/>
                    <a:p>
                      <a:pPr algn="ctr">
                        <a:lnSpc>
                          <a:spcPct val="115000"/>
                        </a:lnSpc>
                        <a:spcAft>
                          <a:spcPts val="0"/>
                        </a:spcAft>
                      </a:pPr>
                      <a:r>
                        <a:rPr lang="es-AR" sz="1000">
                          <a:effectLst/>
                        </a:rPr>
                        <a:t>Cohorte de nacimiento</a:t>
                      </a:r>
                      <a:endParaRPr lang="es-ES" sz="1000">
                        <a:effectLst/>
                        <a:latin typeface="Arial"/>
                        <a:ea typeface="Arial"/>
                      </a:endParaRPr>
                    </a:p>
                  </a:txBody>
                  <a:tcPr marL="39618" marR="39618" marT="0" marB="0" anchor="ctr"/>
                </a:tc>
                <a:tc hMerge="1">
                  <a:txBody>
                    <a:bodyPr/>
                    <a:lstStyle/>
                    <a:p>
                      <a:endParaRPr lang="es-ES"/>
                    </a:p>
                  </a:txBody>
                  <a:tcPr/>
                </a:tc>
                <a:tc hMerge="1">
                  <a:txBody>
                    <a:bodyPr/>
                    <a:lstStyle/>
                    <a:p>
                      <a:endParaRPr lang="es-ES"/>
                    </a:p>
                  </a:txBody>
                  <a:tcPr/>
                </a:tc>
                <a:tc hMerge="1">
                  <a:txBody>
                    <a:bodyPr/>
                    <a:lstStyle/>
                    <a:p>
                      <a:endParaRPr lang="es-ES"/>
                    </a:p>
                  </a:txBody>
                  <a:tcPr/>
                </a:tc>
                <a:tc rowSpan="2">
                  <a:txBody>
                    <a:bodyPr/>
                    <a:lstStyle/>
                    <a:p>
                      <a:pPr algn="ctr">
                        <a:lnSpc>
                          <a:spcPct val="115000"/>
                        </a:lnSpc>
                        <a:spcAft>
                          <a:spcPts val="0"/>
                        </a:spcAft>
                      </a:pPr>
                      <a:r>
                        <a:rPr lang="es-AR" sz="1000" dirty="0">
                          <a:effectLst/>
                        </a:rPr>
                        <a:t>Total</a:t>
                      </a:r>
                      <a:endParaRPr lang="es-ES" sz="1000" dirty="0">
                        <a:effectLst/>
                        <a:latin typeface="Arial"/>
                        <a:ea typeface="Arial"/>
                      </a:endParaRPr>
                    </a:p>
                  </a:txBody>
                  <a:tcPr marL="39618" marR="39618" marT="0" marB="0" anchor="ctr"/>
                </a:tc>
                <a:extLst>
                  <a:ext uri="{0D108BD9-81ED-4DB2-BD59-A6C34878D82A}">
                    <a16:rowId xmlns:a16="http://schemas.microsoft.com/office/drawing/2014/main" val="10000"/>
                  </a:ext>
                </a:extLst>
              </a:tr>
              <a:tr h="347950">
                <a:tc gridSpan="2" vMerge="1">
                  <a:txBody>
                    <a:bodyPr/>
                    <a:lstStyle/>
                    <a:p>
                      <a:endParaRPr lang="es-ES"/>
                    </a:p>
                  </a:txBody>
                  <a:tcPr/>
                </a:tc>
                <a:tc hMerge="1" vMerge="1">
                  <a:txBody>
                    <a:bodyPr/>
                    <a:lstStyle/>
                    <a:p>
                      <a:endParaRPr lang="es-ES"/>
                    </a:p>
                  </a:txBody>
                  <a:tcPr/>
                </a:tc>
                <a:tc>
                  <a:txBody>
                    <a:bodyPr/>
                    <a:lstStyle/>
                    <a:p>
                      <a:pPr algn="ctr">
                        <a:lnSpc>
                          <a:spcPct val="115000"/>
                        </a:lnSpc>
                        <a:spcAft>
                          <a:spcPts val="0"/>
                        </a:spcAft>
                      </a:pPr>
                      <a:r>
                        <a:rPr lang="es-AR" sz="1100" dirty="0">
                          <a:effectLst/>
                        </a:rPr>
                        <a:t>1950-1959</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1960-1968</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1969-1977</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AR" sz="1100" dirty="0">
                          <a:effectLst/>
                        </a:rPr>
                        <a:t>1978-1985</a:t>
                      </a:r>
                      <a:endParaRPr lang="es-ES" sz="1100" dirty="0">
                        <a:effectLst/>
                        <a:latin typeface="Arial"/>
                        <a:ea typeface="Arial"/>
                      </a:endParaRPr>
                    </a:p>
                  </a:txBody>
                  <a:tcPr marL="39618" marR="39618" marT="0" marB="0" anchor="ctr"/>
                </a:tc>
                <a:tc vMerge="1">
                  <a:txBody>
                    <a:bodyPr/>
                    <a:lstStyle/>
                    <a:p>
                      <a:endParaRPr lang="es-ES"/>
                    </a:p>
                  </a:txBody>
                  <a:tcPr/>
                </a:tc>
                <a:extLst>
                  <a:ext uri="{0D108BD9-81ED-4DB2-BD59-A6C34878D82A}">
                    <a16:rowId xmlns:a16="http://schemas.microsoft.com/office/drawing/2014/main" val="10001"/>
                  </a:ext>
                </a:extLst>
              </a:tr>
              <a:tr h="309903">
                <a:tc rowSpan="2">
                  <a:txBody>
                    <a:bodyPr/>
                    <a:lstStyle/>
                    <a:p>
                      <a:pPr algn="ctr">
                        <a:lnSpc>
                          <a:spcPct val="115000"/>
                        </a:lnSpc>
                        <a:spcAft>
                          <a:spcPts val="0"/>
                        </a:spcAft>
                      </a:pPr>
                      <a:r>
                        <a:rPr lang="es-AR" sz="1000">
                          <a:effectLst/>
                        </a:rPr>
                        <a:t>Sexo</a:t>
                      </a:r>
                      <a:endParaRPr lang="es-ES" sz="1000">
                        <a:effectLst/>
                        <a:latin typeface="Arial"/>
                        <a:ea typeface="Arial"/>
                      </a:endParaRPr>
                    </a:p>
                  </a:txBody>
                  <a:tcPr marL="39618" marR="39618" marT="0" marB="0" vert="vert270" anchor="ctr"/>
                </a:tc>
                <a:tc>
                  <a:txBody>
                    <a:bodyPr/>
                    <a:lstStyle/>
                    <a:p>
                      <a:pPr algn="ctr">
                        <a:lnSpc>
                          <a:spcPct val="115000"/>
                        </a:lnSpc>
                        <a:spcAft>
                          <a:spcPts val="0"/>
                        </a:spcAft>
                      </a:pPr>
                      <a:r>
                        <a:rPr lang="es-AR" sz="1100" dirty="0">
                          <a:effectLst/>
                        </a:rPr>
                        <a:t>Varones</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18,7</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17,4</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16,2</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19,6</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17,8</a:t>
                      </a:r>
                      <a:endParaRPr lang="es-ES" sz="1100">
                        <a:effectLst/>
                        <a:latin typeface="Arial"/>
                        <a:ea typeface="Arial"/>
                      </a:endParaRPr>
                    </a:p>
                  </a:txBody>
                  <a:tcPr marL="39618" marR="39618" marT="0" marB="0" anchor="ctr"/>
                </a:tc>
                <a:extLst>
                  <a:ext uri="{0D108BD9-81ED-4DB2-BD59-A6C34878D82A}">
                    <a16:rowId xmlns:a16="http://schemas.microsoft.com/office/drawing/2014/main" val="10002"/>
                  </a:ext>
                </a:extLst>
              </a:tr>
              <a:tr h="433864">
                <a:tc vMerge="1">
                  <a:txBody>
                    <a:bodyPr/>
                    <a:lstStyle/>
                    <a:p>
                      <a:endParaRPr lang="es-ES"/>
                    </a:p>
                  </a:txBody>
                  <a:tcPr/>
                </a:tc>
                <a:tc>
                  <a:txBody>
                    <a:bodyPr/>
                    <a:lstStyle/>
                    <a:p>
                      <a:pPr algn="ctr">
                        <a:lnSpc>
                          <a:spcPct val="115000"/>
                        </a:lnSpc>
                        <a:spcAft>
                          <a:spcPts val="0"/>
                        </a:spcAft>
                      </a:pPr>
                      <a:r>
                        <a:rPr lang="es-AR" sz="1100" dirty="0">
                          <a:effectLst/>
                        </a:rPr>
                        <a:t>Mujeres</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6,6</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12,2</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13,8</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19,4</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12,9</a:t>
                      </a:r>
                      <a:endParaRPr lang="es-ES" sz="1100">
                        <a:effectLst/>
                        <a:latin typeface="Arial"/>
                        <a:ea typeface="Arial"/>
                      </a:endParaRPr>
                    </a:p>
                  </a:txBody>
                  <a:tcPr marL="39618" marR="39618" marT="0" marB="0" anchor="ctr"/>
                </a:tc>
                <a:extLst>
                  <a:ext uri="{0D108BD9-81ED-4DB2-BD59-A6C34878D82A}">
                    <a16:rowId xmlns:a16="http://schemas.microsoft.com/office/drawing/2014/main" val="10003"/>
                  </a:ext>
                </a:extLst>
              </a:tr>
              <a:tr h="347950">
                <a:tc rowSpan="3">
                  <a:txBody>
                    <a:bodyPr/>
                    <a:lstStyle/>
                    <a:p>
                      <a:pPr algn="ctr">
                        <a:lnSpc>
                          <a:spcPct val="115000"/>
                        </a:lnSpc>
                        <a:spcAft>
                          <a:spcPts val="0"/>
                        </a:spcAft>
                      </a:pPr>
                      <a:r>
                        <a:rPr lang="es-AR" sz="1000" dirty="0">
                          <a:effectLst/>
                        </a:rPr>
                        <a:t>Origen de clase (EGP3)</a:t>
                      </a:r>
                      <a:endParaRPr lang="es-ES" sz="1000" dirty="0">
                        <a:effectLst/>
                        <a:latin typeface="Arial"/>
                        <a:ea typeface="Arial"/>
                      </a:endParaRPr>
                    </a:p>
                  </a:txBody>
                  <a:tcPr marL="39618" marR="39618" marT="0" marB="0" vert="vert270" anchor="ctr"/>
                </a:tc>
                <a:tc>
                  <a:txBody>
                    <a:bodyPr/>
                    <a:lstStyle/>
                    <a:p>
                      <a:pPr algn="ctr">
                        <a:lnSpc>
                          <a:spcPct val="115000"/>
                        </a:lnSpc>
                        <a:spcAft>
                          <a:spcPts val="0"/>
                        </a:spcAft>
                      </a:pPr>
                      <a:r>
                        <a:rPr lang="es-AR" sz="1100" dirty="0">
                          <a:effectLst/>
                        </a:rPr>
                        <a:t>Clase de servicios y empleadores</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b="1" dirty="0">
                          <a:effectLst/>
                        </a:rPr>
                        <a:t>39,8</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46,5</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45,1</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b="1" dirty="0">
                          <a:effectLst/>
                        </a:rPr>
                        <a:t>55,5</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ES" sz="1100" b="1" dirty="0">
                          <a:solidFill>
                            <a:schemeClr val="tx1"/>
                          </a:solidFill>
                          <a:effectLst/>
                        </a:rPr>
                        <a:t>47,6</a:t>
                      </a:r>
                      <a:endParaRPr lang="es-ES" sz="1100" b="1" dirty="0">
                        <a:solidFill>
                          <a:schemeClr val="tx1"/>
                        </a:solidFill>
                        <a:effectLst/>
                        <a:latin typeface="Arial"/>
                        <a:ea typeface="Arial"/>
                      </a:endParaRPr>
                    </a:p>
                  </a:txBody>
                  <a:tcPr marL="39618" marR="39618" marT="0" marB="0" anchor="ctr"/>
                </a:tc>
                <a:extLst>
                  <a:ext uri="{0D108BD9-81ED-4DB2-BD59-A6C34878D82A}">
                    <a16:rowId xmlns:a16="http://schemas.microsoft.com/office/drawing/2014/main" val="10004"/>
                  </a:ext>
                </a:extLst>
              </a:tr>
              <a:tr h="521925">
                <a:tc vMerge="1">
                  <a:txBody>
                    <a:bodyPr/>
                    <a:lstStyle/>
                    <a:p>
                      <a:endParaRPr lang="es-ES"/>
                    </a:p>
                  </a:txBody>
                  <a:tcPr/>
                </a:tc>
                <a:tc>
                  <a:txBody>
                    <a:bodyPr/>
                    <a:lstStyle/>
                    <a:p>
                      <a:pPr algn="ctr">
                        <a:lnSpc>
                          <a:spcPct val="115000"/>
                        </a:lnSpc>
                        <a:spcAft>
                          <a:spcPts val="0"/>
                        </a:spcAft>
                      </a:pPr>
                      <a:r>
                        <a:rPr lang="es-AR" sz="1100" dirty="0">
                          <a:effectLst/>
                        </a:rPr>
                        <a:t>Clase intermedia (asalariada y cuenta propia)</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b="1" dirty="0">
                          <a:effectLst/>
                        </a:rPr>
                        <a:t>12,8</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20,9</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19,3</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23,2</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b="1" dirty="0">
                          <a:solidFill>
                            <a:schemeClr val="tx1"/>
                          </a:solidFill>
                          <a:effectLst/>
                        </a:rPr>
                        <a:t>19,8</a:t>
                      </a:r>
                      <a:endParaRPr lang="es-ES" sz="1100" b="1" dirty="0">
                        <a:solidFill>
                          <a:schemeClr val="tx1"/>
                        </a:solidFill>
                        <a:effectLst/>
                        <a:latin typeface="Arial"/>
                        <a:ea typeface="Arial"/>
                      </a:endParaRPr>
                    </a:p>
                  </a:txBody>
                  <a:tcPr marL="39618" marR="39618" marT="0" marB="0" anchor="ctr"/>
                </a:tc>
                <a:extLst>
                  <a:ext uri="{0D108BD9-81ED-4DB2-BD59-A6C34878D82A}">
                    <a16:rowId xmlns:a16="http://schemas.microsoft.com/office/drawing/2014/main" val="10005"/>
                  </a:ext>
                </a:extLst>
              </a:tr>
              <a:tr h="462901">
                <a:tc vMerge="1">
                  <a:txBody>
                    <a:bodyPr/>
                    <a:lstStyle/>
                    <a:p>
                      <a:endParaRPr lang="es-ES"/>
                    </a:p>
                  </a:txBody>
                  <a:tcPr/>
                </a:tc>
                <a:tc>
                  <a:txBody>
                    <a:bodyPr/>
                    <a:lstStyle/>
                    <a:p>
                      <a:pPr algn="ctr">
                        <a:lnSpc>
                          <a:spcPct val="115000"/>
                        </a:lnSpc>
                        <a:spcAft>
                          <a:spcPts val="0"/>
                        </a:spcAft>
                      </a:pPr>
                      <a:r>
                        <a:rPr lang="es-AR" sz="1100" dirty="0">
                          <a:effectLst/>
                        </a:rPr>
                        <a:t>Clases populares</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b="1" dirty="0">
                          <a:effectLst/>
                        </a:rPr>
                        <a:t>10,2</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9,4</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9,1</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b="1" dirty="0">
                          <a:effectLst/>
                        </a:rPr>
                        <a:t>9,8</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ES" sz="1100" b="1" dirty="0">
                          <a:solidFill>
                            <a:schemeClr val="tx1"/>
                          </a:solidFill>
                          <a:effectLst/>
                        </a:rPr>
                        <a:t>9,6</a:t>
                      </a:r>
                      <a:endParaRPr lang="es-ES" sz="1100" b="1" dirty="0">
                        <a:solidFill>
                          <a:schemeClr val="tx1"/>
                        </a:solidFill>
                        <a:effectLst/>
                        <a:latin typeface="Arial"/>
                        <a:ea typeface="Arial"/>
                      </a:endParaRPr>
                    </a:p>
                  </a:txBody>
                  <a:tcPr marL="39618" marR="39618" marT="0" marB="0" anchor="ctr"/>
                </a:tc>
                <a:extLst>
                  <a:ext uri="{0D108BD9-81ED-4DB2-BD59-A6C34878D82A}">
                    <a16:rowId xmlns:a16="http://schemas.microsoft.com/office/drawing/2014/main" val="10006"/>
                  </a:ext>
                </a:extLst>
              </a:tr>
              <a:tr h="496761">
                <a:tc rowSpan="3">
                  <a:txBody>
                    <a:bodyPr/>
                    <a:lstStyle/>
                    <a:p>
                      <a:pPr algn="ctr">
                        <a:lnSpc>
                          <a:spcPct val="115000"/>
                        </a:lnSpc>
                        <a:spcAft>
                          <a:spcPts val="0"/>
                        </a:spcAft>
                      </a:pPr>
                      <a:r>
                        <a:rPr lang="es-AR" sz="1000" dirty="0">
                          <a:effectLst/>
                        </a:rPr>
                        <a:t>Nivel Educativo de Origen</a:t>
                      </a:r>
                      <a:endParaRPr lang="es-ES" sz="1000" dirty="0">
                        <a:effectLst/>
                        <a:latin typeface="Arial"/>
                        <a:ea typeface="Arial"/>
                      </a:endParaRPr>
                    </a:p>
                  </a:txBody>
                  <a:tcPr marL="39618" marR="39618" marT="0" marB="0" vert="vert270" anchor="ctr"/>
                </a:tc>
                <a:tc>
                  <a:txBody>
                    <a:bodyPr/>
                    <a:lstStyle/>
                    <a:p>
                      <a:pPr algn="ctr">
                        <a:lnSpc>
                          <a:spcPct val="115000"/>
                        </a:lnSpc>
                        <a:spcAft>
                          <a:spcPts val="0"/>
                        </a:spcAft>
                      </a:pPr>
                      <a:r>
                        <a:rPr lang="es-AR" sz="1100" dirty="0">
                          <a:effectLst/>
                        </a:rPr>
                        <a:t>Terciario y Universitario Completo</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69,4</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59,8</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b="1" dirty="0">
                          <a:effectLst/>
                        </a:rPr>
                        <a:t>65,6</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ES" sz="1100" b="1" dirty="0">
                          <a:effectLst/>
                        </a:rPr>
                        <a:t>73,3</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68,0</a:t>
                      </a:r>
                      <a:endParaRPr lang="es-ES" sz="1100" dirty="0">
                        <a:effectLst/>
                        <a:latin typeface="Arial"/>
                        <a:ea typeface="Arial"/>
                      </a:endParaRPr>
                    </a:p>
                  </a:txBody>
                  <a:tcPr marL="39618" marR="39618" marT="0" marB="0" anchor="ctr"/>
                </a:tc>
                <a:extLst>
                  <a:ext uri="{0D108BD9-81ED-4DB2-BD59-A6C34878D82A}">
                    <a16:rowId xmlns:a16="http://schemas.microsoft.com/office/drawing/2014/main" val="10007"/>
                  </a:ext>
                </a:extLst>
              </a:tr>
              <a:tr h="521925">
                <a:tc vMerge="1">
                  <a:txBody>
                    <a:bodyPr/>
                    <a:lstStyle/>
                    <a:p>
                      <a:endParaRPr lang="es-ES"/>
                    </a:p>
                  </a:txBody>
                  <a:tcPr/>
                </a:tc>
                <a:tc>
                  <a:txBody>
                    <a:bodyPr/>
                    <a:lstStyle/>
                    <a:p>
                      <a:pPr algn="ctr">
                        <a:lnSpc>
                          <a:spcPct val="115000"/>
                        </a:lnSpc>
                        <a:spcAft>
                          <a:spcPts val="0"/>
                        </a:spcAft>
                      </a:pPr>
                      <a:r>
                        <a:rPr lang="es-AR" sz="1100" dirty="0">
                          <a:effectLst/>
                        </a:rPr>
                        <a:t>Secundario Completo + Terciario Inc. + Universitario Inc.</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52,5</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49,5</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b="1">
                          <a:effectLst/>
                        </a:rPr>
                        <a:t>51,1</a:t>
                      </a:r>
                      <a:endParaRPr lang="es-ES" sz="1100" b="1">
                        <a:effectLst/>
                        <a:latin typeface="Arial"/>
                        <a:ea typeface="Arial"/>
                      </a:endParaRPr>
                    </a:p>
                  </a:txBody>
                  <a:tcPr marL="39618" marR="39618" marT="0" marB="0" anchor="ctr"/>
                </a:tc>
                <a:tc>
                  <a:txBody>
                    <a:bodyPr/>
                    <a:lstStyle/>
                    <a:p>
                      <a:pPr algn="ctr">
                        <a:lnSpc>
                          <a:spcPct val="115000"/>
                        </a:lnSpc>
                        <a:spcAft>
                          <a:spcPts val="0"/>
                        </a:spcAft>
                      </a:pPr>
                      <a:r>
                        <a:rPr lang="es-ES" sz="1100" b="1" dirty="0">
                          <a:effectLst/>
                        </a:rPr>
                        <a:t>50,6</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50,7</a:t>
                      </a:r>
                      <a:endParaRPr lang="es-ES" sz="1100" dirty="0">
                        <a:effectLst/>
                        <a:latin typeface="Arial"/>
                        <a:ea typeface="Arial"/>
                      </a:endParaRPr>
                    </a:p>
                  </a:txBody>
                  <a:tcPr marL="39618" marR="39618" marT="0" marB="0" anchor="ctr"/>
                </a:tc>
                <a:extLst>
                  <a:ext uri="{0D108BD9-81ED-4DB2-BD59-A6C34878D82A}">
                    <a16:rowId xmlns:a16="http://schemas.microsoft.com/office/drawing/2014/main" val="10008"/>
                  </a:ext>
                </a:extLst>
              </a:tr>
              <a:tr h="432192">
                <a:tc vMerge="1">
                  <a:txBody>
                    <a:bodyPr/>
                    <a:lstStyle/>
                    <a:p>
                      <a:endParaRPr lang="es-ES"/>
                    </a:p>
                  </a:txBody>
                  <a:tcPr/>
                </a:tc>
                <a:tc>
                  <a:txBody>
                    <a:bodyPr/>
                    <a:lstStyle/>
                    <a:p>
                      <a:pPr algn="ctr">
                        <a:lnSpc>
                          <a:spcPct val="115000"/>
                        </a:lnSpc>
                        <a:spcAft>
                          <a:spcPts val="0"/>
                        </a:spcAft>
                      </a:pPr>
                      <a:r>
                        <a:rPr lang="es-AR" sz="1100" dirty="0">
                          <a:effectLst/>
                        </a:rPr>
                        <a:t>Hasta Secundario Incompleto</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12,3</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13,6</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11,3</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a:effectLst/>
                        </a:rPr>
                        <a:t>11,7</a:t>
                      </a:r>
                      <a:endParaRPr lang="es-ES" sz="110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12,3</a:t>
                      </a:r>
                      <a:endParaRPr lang="es-ES" sz="1100" dirty="0">
                        <a:effectLst/>
                        <a:latin typeface="Arial"/>
                        <a:ea typeface="Arial"/>
                      </a:endParaRPr>
                    </a:p>
                  </a:txBody>
                  <a:tcPr marL="39618" marR="39618" marT="0" marB="0" anchor="ctr"/>
                </a:tc>
                <a:extLst>
                  <a:ext uri="{0D108BD9-81ED-4DB2-BD59-A6C34878D82A}">
                    <a16:rowId xmlns:a16="http://schemas.microsoft.com/office/drawing/2014/main" val="10009"/>
                  </a:ext>
                </a:extLst>
              </a:tr>
              <a:tr h="309903">
                <a:tc gridSpan="2">
                  <a:txBody>
                    <a:bodyPr/>
                    <a:lstStyle/>
                    <a:p>
                      <a:pPr algn="ctr">
                        <a:lnSpc>
                          <a:spcPct val="115000"/>
                        </a:lnSpc>
                        <a:spcAft>
                          <a:spcPts val="0"/>
                        </a:spcAft>
                      </a:pPr>
                      <a:r>
                        <a:rPr lang="es-AR" sz="1100" dirty="0">
                          <a:effectLst/>
                        </a:rPr>
                        <a:t>TOTAL</a:t>
                      </a:r>
                      <a:endParaRPr lang="es-ES" sz="1100" dirty="0">
                        <a:effectLst/>
                        <a:latin typeface="Arial"/>
                        <a:ea typeface="Arial"/>
                      </a:endParaRPr>
                    </a:p>
                  </a:txBody>
                  <a:tcPr marL="39618" marR="39618" marT="0" marB="0" anchor="ctr"/>
                </a:tc>
                <a:tc hMerge="1">
                  <a:txBody>
                    <a:bodyPr/>
                    <a:lstStyle/>
                    <a:p>
                      <a:endParaRPr lang="es-ES"/>
                    </a:p>
                  </a:txBody>
                  <a:tcPr/>
                </a:tc>
                <a:tc>
                  <a:txBody>
                    <a:bodyPr/>
                    <a:lstStyle/>
                    <a:p>
                      <a:pPr algn="ctr">
                        <a:lnSpc>
                          <a:spcPct val="115000"/>
                        </a:lnSpc>
                        <a:spcAft>
                          <a:spcPts val="0"/>
                        </a:spcAft>
                      </a:pPr>
                      <a:r>
                        <a:rPr lang="es-ES" sz="1100" b="1" dirty="0">
                          <a:effectLst/>
                        </a:rPr>
                        <a:t>15,0</a:t>
                      </a:r>
                      <a:endParaRPr lang="es-ES" sz="1100" b="1" dirty="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16,0</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15,7</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dirty="0">
                          <a:effectLst/>
                        </a:rPr>
                        <a:t>19,5</a:t>
                      </a:r>
                      <a:endParaRPr lang="es-ES" sz="1100" dirty="0">
                        <a:effectLst/>
                        <a:latin typeface="Arial"/>
                        <a:ea typeface="Arial"/>
                      </a:endParaRPr>
                    </a:p>
                  </a:txBody>
                  <a:tcPr marL="39618" marR="39618" marT="0" marB="0" anchor="ctr"/>
                </a:tc>
                <a:tc>
                  <a:txBody>
                    <a:bodyPr/>
                    <a:lstStyle/>
                    <a:p>
                      <a:pPr algn="ctr">
                        <a:lnSpc>
                          <a:spcPct val="115000"/>
                        </a:lnSpc>
                        <a:spcAft>
                          <a:spcPts val="0"/>
                        </a:spcAft>
                      </a:pPr>
                      <a:r>
                        <a:rPr lang="es-ES" sz="1100" b="1" dirty="0">
                          <a:effectLst/>
                        </a:rPr>
                        <a:t>16,6</a:t>
                      </a:r>
                      <a:endParaRPr lang="es-ES" sz="1100" b="1" dirty="0">
                        <a:effectLst/>
                        <a:latin typeface="Arial"/>
                        <a:ea typeface="Arial"/>
                      </a:endParaRPr>
                    </a:p>
                  </a:txBody>
                  <a:tcPr marL="39618" marR="39618" marT="0" marB="0" anchor="ctr"/>
                </a:tc>
                <a:extLst>
                  <a:ext uri="{0D108BD9-81ED-4DB2-BD59-A6C34878D82A}">
                    <a16:rowId xmlns:a16="http://schemas.microsoft.com/office/drawing/2014/main" val="10010"/>
                  </a:ext>
                </a:extLst>
              </a:tr>
            </a:tbl>
          </a:graphicData>
        </a:graphic>
      </p:graphicFrame>
      <p:sp>
        <p:nvSpPr>
          <p:cNvPr id="2" name="1 Elipse"/>
          <p:cNvSpPr/>
          <p:nvPr/>
        </p:nvSpPr>
        <p:spPr>
          <a:xfrm>
            <a:off x="5386550" y="2766646"/>
            <a:ext cx="591829" cy="45719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 name="2 Rectángulo"/>
          <p:cNvSpPr/>
          <p:nvPr/>
        </p:nvSpPr>
        <p:spPr>
          <a:xfrm>
            <a:off x="6371283" y="6437697"/>
            <a:ext cx="3479479" cy="276999"/>
          </a:xfrm>
          <a:prstGeom prst="rect">
            <a:avLst/>
          </a:prstGeom>
        </p:spPr>
        <p:txBody>
          <a:bodyPr wrap="none">
            <a:spAutoFit/>
          </a:bodyPr>
          <a:lstStyle/>
          <a:p>
            <a:r>
              <a:rPr lang="es-AR" sz="1200" dirty="0"/>
              <a:t>Fuente: elaboración propia con base en ENES-PISAC. </a:t>
            </a:r>
            <a:endParaRPr lang="es-ES" sz="1200" dirty="0"/>
          </a:p>
        </p:txBody>
      </p:sp>
      <p:sp>
        <p:nvSpPr>
          <p:cNvPr id="23" name="22 Rectángulo"/>
          <p:cNvSpPr/>
          <p:nvPr/>
        </p:nvSpPr>
        <p:spPr>
          <a:xfrm>
            <a:off x="341129" y="6444422"/>
            <a:ext cx="3479479" cy="276999"/>
          </a:xfrm>
          <a:prstGeom prst="rect">
            <a:avLst/>
          </a:prstGeom>
        </p:spPr>
        <p:txBody>
          <a:bodyPr wrap="none">
            <a:spAutoFit/>
          </a:bodyPr>
          <a:lstStyle/>
          <a:p>
            <a:r>
              <a:rPr lang="es-AR" sz="1200" dirty="0"/>
              <a:t>Fuente: elaboración propia con base en ENES-PISAC. </a:t>
            </a:r>
            <a:endParaRPr lang="es-ES" sz="1200" dirty="0"/>
          </a:p>
        </p:txBody>
      </p:sp>
      <p:sp>
        <p:nvSpPr>
          <p:cNvPr id="24" name="23 Elipse"/>
          <p:cNvSpPr/>
          <p:nvPr/>
        </p:nvSpPr>
        <p:spPr>
          <a:xfrm>
            <a:off x="10940445" y="2690446"/>
            <a:ext cx="591829" cy="45719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5" name="24 Elipse"/>
          <p:cNvSpPr/>
          <p:nvPr/>
        </p:nvSpPr>
        <p:spPr>
          <a:xfrm>
            <a:off x="3468127" y="6125723"/>
            <a:ext cx="2510252" cy="4504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6" name="25 Elipse"/>
          <p:cNvSpPr/>
          <p:nvPr/>
        </p:nvSpPr>
        <p:spPr>
          <a:xfrm>
            <a:off x="9142959" y="6014766"/>
            <a:ext cx="2389315" cy="42293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7" name="26 Elipse"/>
          <p:cNvSpPr/>
          <p:nvPr/>
        </p:nvSpPr>
        <p:spPr>
          <a:xfrm>
            <a:off x="10416092" y="3147645"/>
            <a:ext cx="703806" cy="144779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8" name="27 Elipse"/>
          <p:cNvSpPr/>
          <p:nvPr/>
        </p:nvSpPr>
        <p:spPr>
          <a:xfrm>
            <a:off x="9998178" y="4595437"/>
            <a:ext cx="1069176" cy="101990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9" name="28 Elipse"/>
          <p:cNvSpPr/>
          <p:nvPr/>
        </p:nvSpPr>
        <p:spPr>
          <a:xfrm>
            <a:off x="3390830" y="4654058"/>
            <a:ext cx="691679" cy="101990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0" name="29 Elipse"/>
          <p:cNvSpPr/>
          <p:nvPr/>
        </p:nvSpPr>
        <p:spPr>
          <a:xfrm>
            <a:off x="4926307" y="4747841"/>
            <a:ext cx="691679" cy="101990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1" name="30 Elipse"/>
          <p:cNvSpPr/>
          <p:nvPr/>
        </p:nvSpPr>
        <p:spPr>
          <a:xfrm>
            <a:off x="4987557" y="3089028"/>
            <a:ext cx="569181" cy="156503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062044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998221" y="1336431"/>
            <a:ext cx="9300179" cy="646331"/>
          </a:xfrm>
          <a:prstGeom prst="rect">
            <a:avLst/>
          </a:prstGeom>
          <a:noFill/>
        </p:spPr>
        <p:txBody>
          <a:bodyPr wrap="square" rtlCol="0">
            <a:spAutoFit/>
          </a:bodyPr>
          <a:lstStyle/>
          <a:p>
            <a:pPr lvl="0"/>
            <a:r>
              <a:rPr lang="es-AR" altLang="es-ES" b="1" dirty="0">
                <a:latin typeface="Times New Roman" pitchFamily="18" charset="0"/>
                <a:ea typeface="Arial" pitchFamily="34" charset="0"/>
                <a:cs typeface="Times New Roman" pitchFamily="18" charset="0"/>
              </a:rPr>
              <a:t>Porcentaje de graduados de nivel superior (universitario y terciario) según cohortes de nacimiento.  PSH, 30 y 64 años. Argentina, 2015 y México 2016</a:t>
            </a:r>
            <a:endParaRPr lang="es-ES" altLang="es-ES" dirty="0">
              <a:latin typeface="Arial" pitchFamily="34" charset="0"/>
              <a:cs typeface="Arial" pitchFamily="34" charset="0"/>
            </a:endParaRPr>
          </a:p>
        </p:txBody>
      </p:sp>
      <p:graphicFrame>
        <p:nvGraphicFramePr>
          <p:cNvPr id="34" name="1 Gráfico"/>
          <p:cNvGraphicFramePr>
            <a:graphicFrameLocks/>
          </p:cNvGraphicFramePr>
          <p:nvPr>
            <p:extLst>
              <p:ext uri="{D42A27DB-BD31-4B8C-83A1-F6EECF244321}">
                <p14:modId xmlns:p14="http://schemas.microsoft.com/office/powerpoint/2010/main" val="1884272179"/>
              </p:ext>
            </p:extLst>
          </p:nvPr>
        </p:nvGraphicFramePr>
        <p:xfrm>
          <a:off x="2440009" y="2379784"/>
          <a:ext cx="6702949" cy="37982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1755952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4034</TotalTime>
  <Words>3163</Words>
  <Application>Microsoft Macintosh PowerPoint</Application>
  <PresentationFormat>Panorámica</PresentationFormat>
  <Paragraphs>758</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Pedro López-Roldán</dc:creator>
  <cp:lastModifiedBy>Jose Navarro Cendejas</cp:lastModifiedBy>
  <cp:revision>205</cp:revision>
  <dcterms:created xsi:type="dcterms:W3CDTF">2017-04-10T17:15:32Z</dcterms:created>
  <dcterms:modified xsi:type="dcterms:W3CDTF">2019-11-06T16:08:14Z</dcterms:modified>
</cp:coreProperties>
</file>