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8" r:id="rId3"/>
    <p:sldId id="294" r:id="rId4"/>
    <p:sldId id="292" r:id="rId5"/>
    <p:sldId id="291" r:id="rId6"/>
    <p:sldId id="259" r:id="rId7"/>
    <p:sldId id="287" r:id="rId8"/>
    <p:sldId id="285" r:id="rId9"/>
    <p:sldId id="286" r:id="rId10"/>
    <p:sldId id="257" r:id="rId11"/>
    <p:sldId id="269" r:id="rId12"/>
    <p:sldId id="270" r:id="rId13"/>
    <p:sldId id="293" r:id="rId14"/>
    <p:sldId id="264" r:id="rId15"/>
    <p:sldId id="274" r:id="rId16"/>
    <p:sldId id="300" r:id="rId17"/>
    <p:sldId id="297" r:id="rId18"/>
    <p:sldId id="29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los Gonzalez Seemann" initials="CGS" lastIdx="1" clrIdx="0">
    <p:extLst/>
  </p:cmAuthor>
  <p:cmAuthor id="2" name="Beatriz Adriana Peralta Pazos" initials="BAPP" lastIdx="5" clrIdx="1">
    <p:extLst/>
  </p:cmAuthor>
  <p:cmAuthor id="3" name="Gabriela Anzo Gutierrez" initials="GAG" lastIdx="1" clrIdx="2">
    <p:extLst>
      <p:ext uri="{19B8F6BF-5375-455C-9EA6-DF929625EA0E}">
        <p15:presenceInfo xmlns:p15="http://schemas.microsoft.com/office/powerpoint/2012/main" userId="Gabriela Anzo Gutierr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3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4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PIPE%20D\Documents\IES%20jalisco%20gr&#225;fic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Blanca%20Hered&#237;a\Documents\aaaaaaBlanca%20presentaciones%202015\Edu%20Superior%20Senado%20oct2015\Datos%20gasto%20por%20alumno%20y%20edu%20superior%20EAG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b="1" i="0" baseline="0" dirty="0" err="1">
                <a:effectLst/>
              </a:rPr>
              <a:t>Enrolment</a:t>
            </a:r>
            <a:r>
              <a:rPr lang="es-ES" sz="2400" b="1" i="0" baseline="0" dirty="0">
                <a:effectLst/>
              </a:rPr>
              <a:t> 2016-2017 </a:t>
            </a:r>
          </a:p>
          <a:p>
            <a:pPr>
              <a:defRPr sz="2400" b="1"/>
            </a:pPr>
            <a:r>
              <a:rPr lang="es-ES" sz="2400" b="1" i="0" baseline="0" dirty="0" err="1">
                <a:effectLst/>
              </a:rPr>
              <a:t>by</a:t>
            </a:r>
            <a:r>
              <a:rPr lang="es-ES" sz="2400" b="1" i="0" baseline="0" dirty="0">
                <a:effectLst/>
              </a:rPr>
              <a:t> </a:t>
            </a:r>
            <a:r>
              <a:rPr lang="es-ES" sz="2400" b="1" i="0" baseline="0" dirty="0" err="1">
                <a:effectLst/>
              </a:rPr>
              <a:t>type</a:t>
            </a:r>
            <a:r>
              <a:rPr lang="es-ES" sz="2400" b="1" i="0" baseline="0" dirty="0">
                <a:effectLst/>
              </a:rPr>
              <a:t> </a:t>
            </a:r>
            <a:r>
              <a:rPr lang="es-ES" sz="2400" b="1" i="0" baseline="0" dirty="0" err="1">
                <a:effectLst/>
              </a:rPr>
              <a:t>of</a:t>
            </a:r>
            <a:r>
              <a:rPr lang="es-ES" sz="2400" b="1" i="0" baseline="0" dirty="0">
                <a:effectLst/>
              </a:rPr>
              <a:t> HEI</a:t>
            </a:r>
            <a:endParaRPr lang="en-US" sz="2400" b="1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FD-4388-B26D-575F2F18C13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DFD-4388-B26D-575F2F18C131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DFD-4388-B26D-575F2F18C131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DFD-4388-B26D-575F2F18C131}"/>
              </c:ext>
            </c:extLst>
          </c:dPt>
          <c:dPt>
            <c:idx val="4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DFD-4388-B26D-575F2F18C131}"/>
              </c:ext>
            </c:extLst>
          </c:dPt>
          <c:dLbls>
            <c:dLbl>
              <c:idx val="4"/>
              <c:layout>
                <c:manualLayout>
                  <c:x val="1.9933508311461099E-2"/>
                  <c:y val="0.10501603966170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DFD-4388-B26D-575F2F18C1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Hoja1!$E$5:$E$9</c:f>
              <c:strCache>
                <c:ptCount val="5"/>
                <c:pt idx="0">
                  <c:v>Matrícula por tipo</c:v>
                </c:pt>
                <c:pt idx="1">
                  <c:v>Estatal</c:v>
                </c:pt>
                <c:pt idx="2">
                  <c:v>Federal</c:v>
                </c:pt>
                <c:pt idx="3">
                  <c:v>Privado</c:v>
                </c:pt>
                <c:pt idx="4">
                  <c:v>Autónomo</c:v>
                </c:pt>
              </c:strCache>
            </c:strRef>
          </c:cat>
          <c:val>
            <c:numRef>
              <c:f>Hoja1!$F$5:$F$9</c:f>
              <c:numCache>
                <c:formatCode>0.00%</c:formatCode>
                <c:ptCount val="5"/>
                <c:pt idx="1">
                  <c:v>0.57799999999999996</c:v>
                </c:pt>
                <c:pt idx="2">
                  <c:v>0.254</c:v>
                </c:pt>
                <c:pt idx="3">
                  <c:v>0.14499999999999999</c:v>
                </c:pt>
                <c:pt idx="4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DFD-4388-B26D-575F2F18C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1415246279188105"/>
          <c:y val="0.127079225422873"/>
          <c:w val="0.28306971571265999"/>
          <c:h val="0.628628047555133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800" dirty="0"/>
              <a:t>Number</a:t>
            </a:r>
            <a:r>
              <a:rPr lang="en-US" sz="2800" baseline="0" dirty="0"/>
              <a:t> of schools</a:t>
            </a:r>
          </a:p>
          <a:p>
            <a:pPr>
              <a:defRPr sz="2400"/>
            </a:pPr>
            <a:r>
              <a:rPr lang="en-US" sz="2400" b="1" i="0" u="none" strike="noStrike" baseline="0" dirty="0"/>
              <a:t>Higher and technical education degrees</a:t>
            </a:r>
            <a:endParaRPr lang="en-US" sz="2800" dirty="0"/>
          </a:p>
        </c:rich>
      </c:tx>
      <c:layout>
        <c:manualLayout>
          <c:xMode val="edge"/>
          <c:yMode val="edge"/>
          <c:x val="0.2015297520548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0791497421695696E-2"/>
          <c:y val="0.21338832722290099"/>
          <c:w val="0.83026897192091498"/>
          <c:h val="0.55600803614413197"/>
        </c:manualLayout>
      </c:layout>
      <c:lineChart>
        <c:grouping val="standard"/>
        <c:varyColors val="0"/>
        <c:ser>
          <c:idx val="0"/>
          <c:order val="0"/>
          <c:tx>
            <c:strRef>
              <c:f>Hoja15!$B$26</c:f>
              <c:strCache>
                <c:ptCount val="1"/>
                <c:pt idx="0">
                  <c:v>Total</c:v>
                </c:pt>
              </c:strCache>
            </c:strRef>
          </c:tx>
          <c:spPr>
            <a:ln w="57150"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Hoja15!$A$27:$A$38</c:f>
              <c:strCache>
                <c:ptCount val="12"/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  <c:pt idx="8">
                  <c:v>2012-2013</c:v>
                </c:pt>
                <c:pt idx="9">
                  <c:v>2013-2014</c:v>
                </c:pt>
                <c:pt idx="10">
                  <c:v>2014-2015</c:v>
                </c:pt>
                <c:pt idx="11">
                  <c:v>2015-2016</c:v>
                </c:pt>
              </c:strCache>
            </c:strRef>
          </c:cat>
          <c:val>
            <c:numRef>
              <c:f>Hoja15!$B$27:$B$38</c:f>
              <c:numCache>
                <c:formatCode>General</c:formatCode>
                <c:ptCount val="12"/>
                <c:pt idx="2" formatCode="#\ ##0_)">
                  <c:v>3233</c:v>
                </c:pt>
                <c:pt idx="3" formatCode="#\ ##0_)">
                  <c:v>3336</c:v>
                </c:pt>
                <c:pt idx="4" formatCode="#\ ##0_)">
                  <c:v>3420</c:v>
                </c:pt>
                <c:pt idx="5" formatCode="#\ ##0_)">
                  <c:v>3735</c:v>
                </c:pt>
                <c:pt idx="6" formatCode="#\ ##0_)">
                  <c:v>3917</c:v>
                </c:pt>
                <c:pt idx="7" formatCode="#\ ##0_)">
                  <c:v>4224</c:v>
                </c:pt>
                <c:pt idx="8" formatCode="#\ ##0_)">
                  <c:v>4198</c:v>
                </c:pt>
                <c:pt idx="9" formatCode="#\ ##0_)">
                  <c:v>4294</c:v>
                </c:pt>
                <c:pt idx="10" formatCode="#\ ##0_)">
                  <c:v>4389</c:v>
                </c:pt>
                <c:pt idx="11" formatCode="#\ ##0_)">
                  <c:v>4479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00-42DF-9E17-355F3FAC51BE}"/>
            </c:ext>
          </c:extLst>
        </c:ser>
        <c:ser>
          <c:idx val="1"/>
          <c:order val="1"/>
          <c:tx>
            <c:strRef>
              <c:f>Hoja15!$C$26</c:f>
              <c:strCache>
                <c:ptCount val="1"/>
                <c:pt idx="0">
                  <c:v>Federal</c:v>
                </c:pt>
              </c:strCache>
            </c:strRef>
          </c:tx>
          <c:spPr>
            <a:ln w="57150">
              <a:solidFill>
                <a:schemeClr val="accent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Hoja15!$A$27:$A$38</c:f>
              <c:strCache>
                <c:ptCount val="12"/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  <c:pt idx="8">
                  <c:v>2012-2013</c:v>
                </c:pt>
                <c:pt idx="9">
                  <c:v>2013-2014</c:v>
                </c:pt>
                <c:pt idx="10">
                  <c:v>2014-2015</c:v>
                </c:pt>
                <c:pt idx="11">
                  <c:v>2015-2016</c:v>
                </c:pt>
              </c:strCache>
            </c:strRef>
          </c:cat>
          <c:val>
            <c:numRef>
              <c:f>Hoja15!$C$27:$C$38</c:f>
              <c:numCache>
                <c:formatCode>General</c:formatCode>
                <c:ptCount val="12"/>
                <c:pt idx="2" formatCode="#\ ##0_)">
                  <c:v>240</c:v>
                </c:pt>
                <c:pt idx="3" formatCode="#\ ##0_)">
                  <c:v>248</c:v>
                </c:pt>
                <c:pt idx="4" formatCode="#\ ##0_)">
                  <c:v>255</c:v>
                </c:pt>
                <c:pt idx="5" formatCode="#\ ##0_)">
                  <c:v>217</c:v>
                </c:pt>
                <c:pt idx="6" formatCode="#\ ##0_)">
                  <c:v>222</c:v>
                </c:pt>
                <c:pt idx="7" formatCode="#\ ##0_)">
                  <c:v>223</c:v>
                </c:pt>
                <c:pt idx="8" formatCode="#\ ##0_)">
                  <c:v>224</c:v>
                </c:pt>
                <c:pt idx="9" formatCode="#\ ##0_)">
                  <c:v>223</c:v>
                </c:pt>
                <c:pt idx="10" formatCode="#\ ##0_)">
                  <c:v>226</c:v>
                </c:pt>
                <c:pt idx="11" formatCode="#\ ##0_)">
                  <c:v>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00-42DF-9E17-355F3FAC51BE}"/>
            </c:ext>
          </c:extLst>
        </c:ser>
        <c:ser>
          <c:idx val="2"/>
          <c:order val="2"/>
          <c:tx>
            <c:strRef>
              <c:f>Hoja15!$D$26</c:f>
              <c:strCache>
                <c:ptCount val="1"/>
                <c:pt idx="0">
                  <c:v>Estatal</c:v>
                </c:pt>
              </c:strCache>
            </c:strRef>
          </c:tx>
          <c:spPr>
            <a:ln w="57150">
              <a:solidFill>
                <a:schemeClr val="accent2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Hoja15!$A$27:$A$38</c:f>
              <c:strCache>
                <c:ptCount val="12"/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  <c:pt idx="8">
                  <c:v>2012-2013</c:v>
                </c:pt>
                <c:pt idx="9">
                  <c:v>2013-2014</c:v>
                </c:pt>
                <c:pt idx="10">
                  <c:v>2014-2015</c:v>
                </c:pt>
                <c:pt idx="11">
                  <c:v>2015-2016</c:v>
                </c:pt>
              </c:strCache>
            </c:strRef>
          </c:cat>
          <c:val>
            <c:numRef>
              <c:f>Hoja15!$D$27:$D$38</c:f>
              <c:numCache>
                <c:formatCode>General</c:formatCode>
                <c:ptCount val="12"/>
                <c:pt idx="2" formatCode="#\ ##0_)">
                  <c:v>342</c:v>
                </c:pt>
                <c:pt idx="3" formatCode="#\ ##0_)">
                  <c:v>360</c:v>
                </c:pt>
                <c:pt idx="4" formatCode="#\ ##0_)">
                  <c:v>377</c:v>
                </c:pt>
                <c:pt idx="5" formatCode="#\ ##0_)">
                  <c:v>549</c:v>
                </c:pt>
                <c:pt idx="6" formatCode="#\ ##0_)">
                  <c:v>595</c:v>
                </c:pt>
                <c:pt idx="7" formatCode="#\ ##0_)">
                  <c:v>574</c:v>
                </c:pt>
                <c:pt idx="8" formatCode="#\ ##0_)">
                  <c:v>641</c:v>
                </c:pt>
                <c:pt idx="9" formatCode="#\ ##0_)">
                  <c:v>661</c:v>
                </c:pt>
                <c:pt idx="10" formatCode="#\ ##0_)">
                  <c:v>718</c:v>
                </c:pt>
                <c:pt idx="11" formatCode="#\ ##0_)">
                  <c:v>768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00-42DF-9E17-355F3FAC51BE}"/>
            </c:ext>
          </c:extLst>
        </c:ser>
        <c:ser>
          <c:idx val="3"/>
          <c:order val="3"/>
          <c:tx>
            <c:strRef>
              <c:f>Hoja15!$E$26</c:f>
              <c:strCache>
                <c:ptCount val="1"/>
                <c:pt idx="0">
                  <c:v>Particular</c:v>
                </c:pt>
              </c:strCache>
            </c:strRef>
          </c:tx>
          <c:spPr>
            <a:ln w="5715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Hoja15!$A$27:$A$38</c:f>
              <c:strCache>
                <c:ptCount val="12"/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  <c:pt idx="8">
                  <c:v>2012-2013</c:v>
                </c:pt>
                <c:pt idx="9">
                  <c:v>2013-2014</c:v>
                </c:pt>
                <c:pt idx="10">
                  <c:v>2014-2015</c:v>
                </c:pt>
                <c:pt idx="11">
                  <c:v>2015-2016</c:v>
                </c:pt>
              </c:strCache>
            </c:strRef>
          </c:cat>
          <c:val>
            <c:numRef>
              <c:f>Hoja15!$E$27:$E$38</c:f>
              <c:numCache>
                <c:formatCode>General</c:formatCode>
                <c:ptCount val="12"/>
                <c:pt idx="2" formatCode="#\ ##0_)">
                  <c:v>1830</c:v>
                </c:pt>
                <c:pt idx="3" formatCode="#\ ##0_)">
                  <c:v>1886</c:v>
                </c:pt>
                <c:pt idx="4" formatCode="#\ ##0_)">
                  <c:v>1960</c:v>
                </c:pt>
                <c:pt idx="5" formatCode="#\ ##0_)">
                  <c:v>2149</c:v>
                </c:pt>
                <c:pt idx="6" formatCode="#\ ##0_)">
                  <c:v>2264</c:v>
                </c:pt>
                <c:pt idx="7" formatCode="#\ ##0_)">
                  <c:v>2608</c:v>
                </c:pt>
                <c:pt idx="8" formatCode="#\ ##0_)">
                  <c:v>2468</c:v>
                </c:pt>
                <c:pt idx="9" formatCode="#\ ##0_)">
                  <c:v>2527</c:v>
                </c:pt>
                <c:pt idx="10" formatCode="#\ ##0_)">
                  <c:v>2571</c:v>
                </c:pt>
                <c:pt idx="11" formatCode="#\ ##0_)">
                  <c:v>2580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800-42DF-9E17-355F3FAC51BE}"/>
            </c:ext>
          </c:extLst>
        </c:ser>
        <c:ser>
          <c:idx val="4"/>
          <c:order val="4"/>
          <c:tx>
            <c:strRef>
              <c:f>Hoja15!$F$26</c:f>
              <c:strCache>
                <c:ptCount val="1"/>
                <c:pt idx="0">
                  <c:v>Autónomo</c:v>
                </c:pt>
              </c:strCache>
            </c:strRef>
          </c:tx>
          <c:spPr>
            <a:ln w="57150"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Hoja15!$A$27:$A$38</c:f>
              <c:strCache>
                <c:ptCount val="12"/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  <c:pt idx="8">
                  <c:v>2012-2013</c:v>
                </c:pt>
                <c:pt idx="9">
                  <c:v>2013-2014</c:v>
                </c:pt>
                <c:pt idx="10">
                  <c:v>2014-2015</c:v>
                </c:pt>
                <c:pt idx="11">
                  <c:v>2015-2016</c:v>
                </c:pt>
              </c:strCache>
            </c:strRef>
          </c:cat>
          <c:val>
            <c:numRef>
              <c:f>Hoja15!$F$27:$F$38</c:f>
              <c:numCache>
                <c:formatCode>General</c:formatCode>
                <c:ptCount val="12"/>
                <c:pt idx="2" formatCode="#\ ##0_)">
                  <c:v>821</c:v>
                </c:pt>
                <c:pt idx="3" formatCode="#\ ##0_)">
                  <c:v>842</c:v>
                </c:pt>
                <c:pt idx="4" formatCode="#\ ##0_)">
                  <c:v>828</c:v>
                </c:pt>
                <c:pt idx="5" formatCode="#\ ##0_)">
                  <c:v>820</c:v>
                </c:pt>
                <c:pt idx="6" formatCode="#\ ##0_)">
                  <c:v>836</c:v>
                </c:pt>
                <c:pt idx="7" formatCode="#\ ##0_)">
                  <c:v>819</c:v>
                </c:pt>
                <c:pt idx="8" formatCode="#\ ##0_)">
                  <c:v>865</c:v>
                </c:pt>
                <c:pt idx="9" formatCode="#\ ##0_)">
                  <c:v>883</c:v>
                </c:pt>
                <c:pt idx="10" formatCode="#\ ##0_)">
                  <c:v>874</c:v>
                </c:pt>
                <c:pt idx="11" formatCode="#\ ##0_)">
                  <c:v>902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800-42DF-9E17-355F3FAC51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63262176"/>
        <c:axId val="-63275424"/>
      </c:lineChart>
      <c:catAx>
        <c:axId val="-6326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fr-FR"/>
          </a:p>
        </c:txPr>
        <c:crossAx val="-63275424"/>
        <c:crosses val="autoZero"/>
        <c:auto val="1"/>
        <c:lblAlgn val="ctr"/>
        <c:lblOffset val="100"/>
        <c:noMultiLvlLbl val="0"/>
      </c:catAx>
      <c:valAx>
        <c:axId val="-6327542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 b="1"/>
            </a:pPr>
            <a:endParaRPr lang="fr-FR"/>
          </a:p>
        </c:txPr>
        <c:crossAx val="-6326217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800"/>
          </a:pPr>
          <a:endParaRPr lang="fr-FR"/>
        </a:p>
      </c:txPr>
    </c:legend>
    <c:plotVisOnly val="1"/>
    <c:dispBlanksAs val="gap"/>
    <c:showDLblsOverMax val="0"/>
  </c:chart>
  <c:spPr>
    <a:solidFill>
      <a:schemeClr val="bg2">
        <a:lumMod val="40000"/>
        <a:lumOff val="60000"/>
      </a:schemeClr>
    </a:solidFill>
  </c:spPr>
  <c:txPr>
    <a:bodyPr/>
    <a:lstStyle/>
    <a:p>
      <a:pPr>
        <a:defRPr sz="14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spPr>
            <a:solidFill>
              <a:schemeClr val="bg2">
                <a:lumMod val="50000"/>
              </a:schemeClr>
            </a:solidFill>
          </c:spPr>
          <c:dPt>
            <c:idx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C4AB-4E76-B6D5-56A8BFBE7778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C4AB-4E76-B6D5-56A8BFBE7778}"/>
              </c:ext>
            </c:extLst>
          </c:dPt>
          <c:dLbls>
            <c:dLbl>
              <c:idx val="0"/>
              <c:layout>
                <c:manualLayout>
                  <c:x val="0.16906602576073099"/>
                  <c:y val="5.571064091848879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AB-4E76-B6D5-56A8BFBE7778}"/>
                </c:ext>
              </c:extLst>
            </c:dLbl>
            <c:dLbl>
              <c:idx val="1"/>
              <c:layout>
                <c:manualLayout>
                  <c:x val="-0.16920017161213799"/>
                  <c:y val="-0.115747941586737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>
                        <a:solidFill>
                          <a:schemeClr val="tx1"/>
                        </a:solidFill>
                      </a:rPr>
                      <a:t>Yes</a:t>
                    </a:r>
                    <a:r>
                      <a:rPr lang="en-US" dirty="0"/>
                      <a:t> </a:t>
                    </a:r>
                  </a:p>
                  <a:p>
                    <a:r>
                      <a:rPr lang="en-US" dirty="0"/>
                      <a:t>24%</a:t>
                    </a:r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AB-4E76-B6D5-56A8BFBE77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  <a:latin typeface="+mn-lt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Hoja3!$A$7:$A$8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Hoja3!$B$7:$B$8</c:f>
              <c:numCache>
                <c:formatCode>0%</c:formatCode>
                <c:ptCount val="2"/>
                <c:pt idx="0">
                  <c:v>0.74000000000000099</c:v>
                </c:pt>
                <c:pt idx="1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AB-4E76-B6D5-56A8BFBE777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Candidatos sin conocimientos requeridos</c:v>
                </c:pt>
                <c:pt idx="1">
                  <c:v>Candidatos "sin personalidad"</c:v>
                </c:pt>
                <c:pt idx="2">
                  <c:v>Falta de experiencia</c:v>
                </c:pt>
                <c:pt idx="3">
                  <c:v>Altas expectativas salariales</c:v>
                </c:pt>
              </c:strCache>
            </c:strRef>
          </c:cat>
          <c:val>
            <c:numRef>
              <c:f>Hoja1!$B$2:$B$5</c:f>
              <c:numCache>
                <c:formatCode>0.00%</c:formatCode>
                <c:ptCount val="4"/>
                <c:pt idx="0">
                  <c:v>0.70500000000000096</c:v>
                </c:pt>
                <c:pt idx="1">
                  <c:v>0.248</c:v>
                </c:pt>
                <c:pt idx="2">
                  <c:v>2.3E-2</c:v>
                </c:pt>
                <c:pt idx="3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A1-45E2-A73A-6F1CEC2CC4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27"/>
        <c:axId val="-5673008"/>
        <c:axId val="86637200"/>
      </c:barChart>
      <c:catAx>
        <c:axId val="-567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6637200"/>
        <c:crosses val="autoZero"/>
        <c:auto val="1"/>
        <c:lblAlgn val="ctr"/>
        <c:lblOffset val="100"/>
        <c:noMultiLvlLbl val="0"/>
      </c:catAx>
      <c:valAx>
        <c:axId val="866372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one"/>
        <c:crossAx val="-5673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8-04-18T12:19:11.552" idx="4">
    <p:pos x="7152" y="428"/>
    <p:text>Falta el número 3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E2489B-1AD1-407E-8D6C-94CDDBC92173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EB012E6-4F57-47BF-B108-BCECE2DA506F}">
      <dgm:prSet phldrT="[Texto]" custT="1"/>
      <dgm:spPr/>
      <dgm:t>
        <a:bodyPr/>
        <a:lstStyle/>
        <a:p>
          <a:r>
            <a:rPr lang="es-MX" sz="2800" dirty="0"/>
            <a:t>1</a:t>
          </a:r>
          <a:endParaRPr lang="en-US" sz="2800" dirty="0"/>
        </a:p>
      </dgm:t>
    </dgm:pt>
    <dgm:pt modelId="{445651C5-94AB-408A-9BC8-19C39EEE22A3}" type="parTrans" cxnId="{AD40F2FA-0A83-49B8-AAF2-2390792717E7}">
      <dgm:prSet/>
      <dgm:spPr/>
      <dgm:t>
        <a:bodyPr/>
        <a:lstStyle/>
        <a:p>
          <a:endParaRPr lang="en-US"/>
        </a:p>
      </dgm:t>
    </dgm:pt>
    <dgm:pt modelId="{C57C1F9B-6140-4E34-9568-0F87D00BFFC4}" type="sibTrans" cxnId="{AD40F2FA-0A83-49B8-AAF2-2390792717E7}">
      <dgm:prSet/>
      <dgm:spPr/>
      <dgm:t>
        <a:bodyPr/>
        <a:lstStyle/>
        <a:p>
          <a:endParaRPr lang="en-US"/>
        </a:p>
      </dgm:t>
    </dgm:pt>
    <dgm:pt modelId="{4E6E77E0-A34D-46AF-A5F7-A810D106D370}">
      <dgm:prSet phldrT="[Texto]" custT="1"/>
      <dgm:spPr/>
      <dgm:t>
        <a:bodyPr/>
        <a:lstStyle/>
        <a:p>
          <a:r>
            <a:rPr lang="es-ES_tradnl" sz="2000" b="1" i="0" dirty="0" err="1"/>
            <a:t>Massive</a:t>
          </a:r>
          <a:r>
            <a:rPr lang="es-ES_tradnl" sz="2000" b="1" i="0" dirty="0"/>
            <a:t> </a:t>
          </a:r>
          <a:r>
            <a:rPr lang="es-ES_tradnl" sz="2000" b="1" i="0" dirty="0" err="1"/>
            <a:t>scholarship</a:t>
          </a:r>
          <a:r>
            <a:rPr lang="es-ES_tradnl" sz="2000" b="1" i="0" dirty="0"/>
            <a:t> </a:t>
          </a:r>
          <a:r>
            <a:rPr lang="es-ES_tradnl" sz="2000" b="1" i="0" dirty="0" err="1"/>
            <a:t>program</a:t>
          </a:r>
          <a:r>
            <a:rPr lang="es-ES_tradnl" sz="2000" b="1" i="0" dirty="0"/>
            <a:t> </a:t>
          </a:r>
          <a:r>
            <a:rPr lang="es-ES_tradnl" sz="2000" b="1" i="0" dirty="0" err="1"/>
            <a:t>for</a:t>
          </a:r>
          <a:r>
            <a:rPr lang="es-ES_tradnl" sz="2000" b="1" i="0" dirty="0"/>
            <a:t> High </a:t>
          </a:r>
          <a:r>
            <a:rPr lang="es-ES_tradnl" sz="2000" b="1" i="0" dirty="0" err="1"/>
            <a:t>School</a:t>
          </a:r>
          <a:r>
            <a:rPr lang="es-ES_tradnl" sz="2000" b="1" i="0" dirty="0"/>
            <a:t> </a:t>
          </a:r>
          <a:r>
            <a:rPr lang="es-ES_tradnl" sz="2000" b="1" i="0" dirty="0" err="1"/>
            <a:t>students</a:t>
          </a:r>
          <a:r>
            <a:rPr lang="es-ES_tradnl" sz="2000" b="1" i="0" dirty="0"/>
            <a:t> </a:t>
          </a:r>
          <a:r>
            <a:rPr lang="es-ES_tradnl" sz="2000" b="1" i="0" dirty="0" err="1"/>
            <a:t>to</a:t>
          </a:r>
          <a:r>
            <a:rPr lang="es-ES_tradnl" sz="2000" b="1" i="0" dirty="0"/>
            <a:t> </a:t>
          </a:r>
          <a:r>
            <a:rPr lang="es-ES_tradnl" sz="2000" b="1" i="0" dirty="0" err="1"/>
            <a:t>promote</a:t>
          </a:r>
          <a:r>
            <a:rPr lang="es-ES_tradnl" sz="2000" b="1" i="0" dirty="0"/>
            <a:t> </a:t>
          </a:r>
          <a:r>
            <a:rPr lang="es-ES_tradnl" sz="2000" b="1" i="0" dirty="0" err="1"/>
            <a:t>school</a:t>
          </a:r>
          <a:r>
            <a:rPr lang="es-ES_tradnl" sz="2000" b="1" i="0" dirty="0"/>
            <a:t> </a:t>
          </a:r>
          <a:r>
            <a:rPr lang="es-ES_tradnl" sz="2000" b="1" i="0" dirty="0" err="1"/>
            <a:t>permane</a:t>
          </a:r>
          <a:r>
            <a:rPr lang="es-ES_tradnl" sz="2000" b="0" i="0" dirty="0" err="1"/>
            <a:t>nce</a:t>
          </a:r>
          <a:r>
            <a:rPr lang="es-ES_tradnl" sz="2000" b="0" i="0" dirty="0"/>
            <a:t> </a:t>
          </a:r>
          <a:endParaRPr lang="en-US" sz="2000" dirty="0"/>
        </a:p>
      </dgm:t>
    </dgm:pt>
    <dgm:pt modelId="{50B7AEBD-D1DA-4CDD-AB34-58194F8A6C63}" type="parTrans" cxnId="{78713650-0D9D-4FCC-A6FB-B7E74CB7671C}">
      <dgm:prSet/>
      <dgm:spPr/>
      <dgm:t>
        <a:bodyPr/>
        <a:lstStyle/>
        <a:p>
          <a:endParaRPr lang="en-US"/>
        </a:p>
      </dgm:t>
    </dgm:pt>
    <dgm:pt modelId="{682F3BD3-5BD9-4925-837B-7ACD702629D8}" type="sibTrans" cxnId="{78713650-0D9D-4FCC-A6FB-B7E74CB7671C}">
      <dgm:prSet/>
      <dgm:spPr/>
      <dgm:t>
        <a:bodyPr/>
        <a:lstStyle/>
        <a:p>
          <a:endParaRPr lang="en-US"/>
        </a:p>
      </dgm:t>
    </dgm:pt>
    <dgm:pt modelId="{69344427-4611-48B7-A13D-22910BD211B6}">
      <dgm:prSet phldrT="[Texto]" custT="1"/>
      <dgm:spPr/>
      <dgm:t>
        <a:bodyPr/>
        <a:lstStyle/>
        <a:p>
          <a:r>
            <a:rPr lang="es-MX" sz="2800" dirty="0"/>
            <a:t>2</a:t>
          </a:r>
          <a:endParaRPr lang="en-US" sz="2800" dirty="0"/>
        </a:p>
      </dgm:t>
    </dgm:pt>
    <dgm:pt modelId="{E2E2E49C-3BBC-4666-BB9A-BDEB661E0A72}" type="parTrans" cxnId="{1170D471-BE73-4A92-BF11-1B94F8BE952E}">
      <dgm:prSet/>
      <dgm:spPr/>
      <dgm:t>
        <a:bodyPr/>
        <a:lstStyle/>
        <a:p>
          <a:endParaRPr lang="en-US"/>
        </a:p>
      </dgm:t>
    </dgm:pt>
    <dgm:pt modelId="{DEA995D6-A826-401E-87B4-B631B8EBBDEA}" type="sibTrans" cxnId="{1170D471-BE73-4A92-BF11-1B94F8BE952E}">
      <dgm:prSet/>
      <dgm:spPr/>
      <dgm:t>
        <a:bodyPr/>
        <a:lstStyle/>
        <a:p>
          <a:endParaRPr lang="en-US"/>
        </a:p>
      </dgm:t>
    </dgm:pt>
    <dgm:pt modelId="{073E4A14-E36A-4F99-8EC9-EDBFA63E05CE}">
      <dgm:prSet phldrT="[Texto]" custT="1"/>
      <dgm:spPr/>
      <dgm:t>
        <a:bodyPr/>
        <a:lstStyle/>
        <a:p>
          <a:r>
            <a:rPr lang="en-US" sz="2000" b="1" dirty="0"/>
            <a:t>Possible elimination of admission exams for entry into HEI</a:t>
          </a:r>
        </a:p>
      </dgm:t>
    </dgm:pt>
    <dgm:pt modelId="{273CD387-75CC-409C-B5D2-222732B1F925}" type="parTrans" cxnId="{9A2CACCA-9DC9-4371-8199-6D4AC9EC43A8}">
      <dgm:prSet/>
      <dgm:spPr/>
      <dgm:t>
        <a:bodyPr/>
        <a:lstStyle/>
        <a:p>
          <a:endParaRPr lang="en-US"/>
        </a:p>
      </dgm:t>
    </dgm:pt>
    <dgm:pt modelId="{E3F1C4EB-58E7-44E0-A907-C76D33D0C31F}" type="sibTrans" cxnId="{9A2CACCA-9DC9-4371-8199-6D4AC9EC43A8}">
      <dgm:prSet/>
      <dgm:spPr/>
      <dgm:t>
        <a:bodyPr/>
        <a:lstStyle/>
        <a:p>
          <a:endParaRPr lang="en-US"/>
        </a:p>
      </dgm:t>
    </dgm:pt>
    <dgm:pt modelId="{CE7FF8E3-28AD-41BA-A57B-AF5EC1ADA965}">
      <dgm:prSet phldrT="[Texto]"/>
      <dgm:spPr/>
      <dgm:t>
        <a:bodyPr/>
        <a:lstStyle/>
        <a:p>
          <a:r>
            <a:rPr lang="en-US" dirty="0"/>
            <a:t>3 </a:t>
          </a:r>
        </a:p>
      </dgm:t>
    </dgm:pt>
    <dgm:pt modelId="{463C7064-7B11-4455-8E1E-11D9C65F8BD9}" type="parTrans" cxnId="{07C01827-A85A-413A-B6C4-9FDDAAECF107}">
      <dgm:prSet/>
      <dgm:spPr/>
      <dgm:t>
        <a:bodyPr/>
        <a:lstStyle/>
        <a:p>
          <a:endParaRPr lang="en-US"/>
        </a:p>
      </dgm:t>
    </dgm:pt>
    <dgm:pt modelId="{F7CEAB55-C692-4081-86E4-AEB97A0B2B5C}" type="sibTrans" cxnId="{07C01827-A85A-413A-B6C4-9FDDAAECF107}">
      <dgm:prSet/>
      <dgm:spPr/>
      <dgm:t>
        <a:bodyPr/>
        <a:lstStyle/>
        <a:p>
          <a:endParaRPr lang="en-US"/>
        </a:p>
      </dgm:t>
    </dgm:pt>
    <dgm:pt modelId="{81C69B1E-94BC-4977-909D-453B7A14E526}">
      <dgm:prSet custT="1"/>
      <dgm:spPr/>
      <dgm:t>
        <a:bodyPr/>
        <a:lstStyle/>
        <a:p>
          <a:r>
            <a:rPr lang="es-ES_tradnl" sz="2000" b="1" i="0" dirty="0" err="1"/>
            <a:t>Creation</a:t>
          </a:r>
          <a:r>
            <a:rPr lang="es-ES_tradnl" sz="2000" b="1" i="0" dirty="0"/>
            <a:t> </a:t>
          </a:r>
          <a:r>
            <a:rPr lang="es-ES_tradnl" sz="2000" b="1" i="0" dirty="0" err="1"/>
            <a:t>of</a:t>
          </a:r>
          <a:r>
            <a:rPr lang="es-ES_tradnl" sz="2000" b="1" i="0" dirty="0"/>
            <a:t> 100 new </a:t>
          </a:r>
          <a:r>
            <a:rPr lang="es-ES_tradnl" sz="2000" b="1" i="0" dirty="0" err="1"/>
            <a:t>universities</a:t>
          </a:r>
          <a:r>
            <a:rPr lang="es-ES_tradnl" sz="2000" b="1" i="0" dirty="0"/>
            <a:t> </a:t>
          </a:r>
          <a:endParaRPr lang="en-US" sz="2000" b="1" dirty="0"/>
        </a:p>
      </dgm:t>
    </dgm:pt>
    <dgm:pt modelId="{B1A7350C-D728-490E-B2A3-1FA9DCF589CD}" type="parTrans" cxnId="{6D5B23B9-F363-4303-9729-3E580EB1A727}">
      <dgm:prSet/>
      <dgm:spPr/>
      <dgm:t>
        <a:bodyPr/>
        <a:lstStyle/>
        <a:p>
          <a:endParaRPr lang="en-US"/>
        </a:p>
      </dgm:t>
    </dgm:pt>
    <dgm:pt modelId="{ED721C72-6F11-4103-A7FE-B66DE92BAE6F}" type="sibTrans" cxnId="{6D5B23B9-F363-4303-9729-3E580EB1A727}">
      <dgm:prSet/>
      <dgm:spPr/>
      <dgm:t>
        <a:bodyPr/>
        <a:lstStyle/>
        <a:p>
          <a:endParaRPr lang="en-US"/>
        </a:p>
      </dgm:t>
    </dgm:pt>
    <dgm:pt modelId="{110097EE-1B03-4AA8-A428-8723092264C9}">
      <dgm:prSet phldrT="[Texto]"/>
      <dgm:spPr/>
      <dgm:t>
        <a:bodyPr/>
        <a:lstStyle/>
        <a:p>
          <a:r>
            <a:rPr lang="en-US" dirty="0"/>
            <a:t>4</a:t>
          </a:r>
        </a:p>
      </dgm:t>
    </dgm:pt>
    <dgm:pt modelId="{A641F1BC-C13A-487D-8031-5547BD266593}" type="parTrans" cxnId="{46D906DF-195B-4EF2-AC4D-9E7918202622}">
      <dgm:prSet/>
      <dgm:spPr/>
      <dgm:t>
        <a:bodyPr/>
        <a:lstStyle/>
        <a:p>
          <a:endParaRPr lang="es-ES_tradnl"/>
        </a:p>
      </dgm:t>
    </dgm:pt>
    <dgm:pt modelId="{B074508A-1E14-44A6-85FB-15155D20D7CC}" type="sibTrans" cxnId="{46D906DF-195B-4EF2-AC4D-9E7918202622}">
      <dgm:prSet/>
      <dgm:spPr/>
      <dgm:t>
        <a:bodyPr/>
        <a:lstStyle/>
        <a:p>
          <a:endParaRPr lang="es-ES_tradnl"/>
        </a:p>
      </dgm:t>
    </dgm:pt>
    <dgm:pt modelId="{258F21C4-0EFF-427A-9A97-D3BC247CD982}">
      <dgm:prSet/>
      <dgm:spPr/>
      <dgm:t>
        <a:bodyPr/>
        <a:lstStyle/>
        <a:p>
          <a:endParaRPr lang="es-MX" sz="1800" dirty="0"/>
        </a:p>
      </dgm:t>
    </dgm:pt>
    <dgm:pt modelId="{37A332DB-05FE-49BC-9052-1A5840E7177A}" type="parTrans" cxnId="{8759B5DC-32E7-44D3-833A-A24EE4883C4D}">
      <dgm:prSet/>
      <dgm:spPr/>
      <dgm:t>
        <a:bodyPr/>
        <a:lstStyle/>
        <a:p>
          <a:endParaRPr lang="es-ES_tradnl"/>
        </a:p>
      </dgm:t>
    </dgm:pt>
    <dgm:pt modelId="{6BD29927-07BF-4E85-9D95-85512ECE5872}" type="sibTrans" cxnId="{8759B5DC-32E7-44D3-833A-A24EE4883C4D}">
      <dgm:prSet/>
      <dgm:spPr/>
      <dgm:t>
        <a:bodyPr/>
        <a:lstStyle/>
        <a:p>
          <a:endParaRPr lang="es-ES_tradnl"/>
        </a:p>
      </dgm:t>
    </dgm:pt>
    <dgm:pt modelId="{E039E268-3BF4-496D-9636-83F59AD57AEE}">
      <dgm:prSet custT="1"/>
      <dgm:spPr/>
      <dgm:t>
        <a:bodyPr/>
        <a:lstStyle/>
        <a:p>
          <a:r>
            <a:rPr lang="en-US" sz="2000" b="1" dirty="0"/>
            <a:t>300,000 high scholarships for HE (2,500 </a:t>
          </a:r>
          <a:r>
            <a:rPr lang="en-US" sz="2000" b="1" dirty="0" err="1"/>
            <a:t>mexican</a:t>
          </a:r>
          <a:r>
            <a:rPr lang="en-US" sz="2000" b="1" dirty="0"/>
            <a:t> pesos per month)</a:t>
          </a:r>
          <a:endParaRPr lang="es-MX" sz="2000" b="1" dirty="0"/>
        </a:p>
      </dgm:t>
    </dgm:pt>
    <dgm:pt modelId="{7BD7E303-CE5D-4885-AD1F-CB93596DDBB0}" type="parTrans" cxnId="{EF30B30E-5A5A-4360-A1A4-7BBD7B7717F7}">
      <dgm:prSet/>
      <dgm:spPr/>
      <dgm:t>
        <a:bodyPr/>
        <a:lstStyle/>
        <a:p>
          <a:endParaRPr lang="es-MX"/>
        </a:p>
      </dgm:t>
    </dgm:pt>
    <dgm:pt modelId="{6FB4C717-790A-4ED2-B51D-F24D3A20DE7C}" type="sibTrans" cxnId="{EF30B30E-5A5A-4360-A1A4-7BBD7B7717F7}">
      <dgm:prSet/>
      <dgm:spPr/>
      <dgm:t>
        <a:bodyPr/>
        <a:lstStyle/>
        <a:p>
          <a:endParaRPr lang="es-MX"/>
        </a:p>
      </dgm:t>
    </dgm:pt>
    <dgm:pt modelId="{7FF3ACE8-A7D9-4072-AA03-A08A25FBDDB6}">
      <dgm:prSet/>
      <dgm:spPr/>
      <dgm:t>
        <a:bodyPr/>
        <a:lstStyle/>
        <a:p>
          <a:endParaRPr lang="es-MX" sz="1800" dirty="0"/>
        </a:p>
      </dgm:t>
    </dgm:pt>
    <dgm:pt modelId="{8F9B1EC1-ED2E-4525-B7ED-444C4BA1CC34}" type="parTrans" cxnId="{FFCA7888-0152-4DFF-A686-9CF006742E9F}">
      <dgm:prSet/>
      <dgm:spPr/>
      <dgm:t>
        <a:bodyPr/>
        <a:lstStyle/>
        <a:p>
          <a:endParaRPr lang="es-MX"/>
        </a:p>
      </dgm:t>
    </dgm:pt>
    <dgm:pt modelId="{ACFA8012-8E87-49DA-8D0F-64705DC041DC}" type="sibTrans" cxnId="{FFCA7888-0152-4DFF-A686-9CF006742E9F}">
      <dgm:prSet/>
      <dgm:spPr/>
      <dgm:t>
        <a:bodyPr/>
        <a:lstStyle/>
        <a:p>
          <a:endParaRPr lang="es-MX"/>
        </a:p>
      </dgm:t>
    </dgm:pt>
    <dgm:pt modelId="{9646E4F9-EA40-49A1-8E15-9DB23862AB78}" type="pres">
      <dgm:prSet presAssocID="{C0E2489B-1AD1-407E-8D6C-94CDDBC92173}" presName="linearFlow" presStyleCnt="0">
        <dgm:presLayoutVars>
          <dgm:dir/>
          <dgm:animLvl val="lvl"/>
          <dgm:resizeHandles val="exact"/>
        </dgm:presLayoutVars>
      </dgm:prSet>
      <dgm:spPr/>
    </dgm:pt>
    <dgm:pt modelId="{47A0C336-DCCD-4E47-9D70-B648439CDF28}" type="pres">
      <dgm:prSet presAssocID="{DEB012E6-4F57-47BF-B108-BCECE2DA506F}" presName="composite" presStyleCnt="0"/>
      <dgm:spPr/>
    </dgm:pt>
    <dgm:pt modelId="{58002976-210C-43AB-863B-49BD5A1C809F}" type="pres">
      <dgm:prSet presAssocID="{DEB012E6-4F57-47BF-B108-BCECE2DA506F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532B86EA-41D1-4522-9616-A1A161517232}" type="pres">
      <dgm:prSet presAssocID="{DEB012E6-4F57-47BF-B108-BCECE2DA506F}" presName="descendantText" presStyleLbl="alignAcc1" presStyleIdx="0" presStyleCnt="4">
        <dgm:presLayoutVars>
          <dgm:bulletEnabled val="1"/>
        </dgm:presLayoutVars>
      </dgm:prSet>
      <dgm:spPr/>
    </dgm:pt>
    <dgm:pt modelId="{3543C0A0-B1D8-405E-AAAD-ABE88FD23C30}" type="pres">
      <dgm:prSet presAssocID="{C57C1F9B-6140-4E34-9568-0F87D00BFFC4}" presName="sp" presStyleCnt="0"/>
      <dgm:spPr/>
    </dgm:pt>
    <dgm:pt modelId="{F1CE7218-3597-4431-8322-97388216D512}" type="pres">
      <dgm:prSet presAssocID="{69344427-4611-48B7-A13D-22910BD211B6}" presName="composite" presStyleCnt="0"/>
      <dgm:spPr/>
    </dgm:pt>
    <dgm:pt modelId="{B062BDEC-D0DC-4BCB-8BD9-D220CC56825F}" type="pres">
      <dgm:prSet presAssocID="{69344427-4611-48B7-A13D-22910BD211B6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AAB7F9B2-E40C-4356-8194-DE3EEDE00CC0}" type="pres">
      <dgm:prSet presAssocID="{69344427-4611-48B7-A13D-22910BD211B6}" presName="descendantText" presStyleLbl="alignAcc1" presStyleIdx="1" presStyleCnt="4">
        <dgm:presLayoutVars>
          <dgm:bulletEnabled val="1"/>
        </dgm:presLayoutVars>
      </dgm:prSet>
      <dgm:spPr/>
    </dgm:pt>
    <dgm:pt modelId="{EBDA39E1-B154-4075-811A-C69D97F9E923}" type="pres">
      <dgm:prSet presAssocID="{DEA995D6-A826-401E-87B4-B631B8EBBDEA}" presName="sp" presStyleCnt="0"/>
      <dgm:spPr/>
    </dgm:pt>
    <dgm:pt modelId="{CF20F1C7-3546-42E1-A473-E63B30107C3D}" type="pres">
      <dgm:prSet presAssocID="{CE7FF8E3-28AD-41BA-A57B-AF5EC1ADA965}" presName="composite" presStyleCnt="0"/>
      <dgm:spPr/>
    </dgm:pt>
    <dgm:pt modelId="{9B254A51-FC5E-420B-B4A2-4E0ABAF1BF17}" type="pres">
      <dgm:prSet presAssocID="{CE7FF8E3-28AD-41BA-A57B-AF5EC1ADA965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9CBE12B-3FA8-4CB2-B1F4-D5D4FDAEA314}" type="pres">
      <dgm:prSet presAssocID="{CE7FF8E3-28AD-41BA-A57B-AF5EC1ADA965}" presName="descendantText" presStyleLbl="alignAcc1" presStyleIdx="2" presStyleCnt="4">
        <dgm:presLayoutVars>
          <dgm:bulletEnabled val="1"/>
        </dgm:presLayoutVars>
      </dgm:prSet>
      <dgm:spPr/>
    </dgm:pt>
    <dgm:pt modelId="{58900280-9C17-4CF6-9963-37EDAF063F2A}" type="pres">
      <dgm:prSet presAssocID="{F7CEAB55-C692-4081-86E4-AEB97A0B2B5C}" presName="sp" presStyleCnt="0"/>
      <dgm:spPr/>
    </dgm:pt>
    <dgm:pt modelId="{3524398D-4C73-49B0-BFAC-8B3DAFA036DF}" type="pres">
      <dgm:prSet presAssocID="{110097EE-1B03-4AA8-A428-8723092264C9}" presName="composite" presStyleCnt="0"/>
      <dgm:spPr/>
    </dgm:pt>
    <dgm:pt modelId="{109D0F8F-6D2C-4027-BBC1-5161AB510E60}" type="pres">
      <dgm:prSet presAssocID="{110097EE-1B03-4AA8-A428-8723092264C9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7FBC524B-F38F-441B-ADFC-EACBCB1343CC}" type="pres">
      <dgm:prSet presAssocID="{110097EE-1B03-4AA8-A428-8723092264C9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EF30B30E-5A5A-4360-A1A4-7BBD7B7717F7}" srcId="{CE7FF8E3-28AD-41BA-A57B-AF5EC1ADA965}" destId="{E039E268-3BF4-496D-9636-83F59AD57AEE}" srcOrd="1" destOrd="0" parTransId="{7BD7E303-CE5D-4885-AD1F-CB93596DDBB0}" sibTransId="{6FB4C717-790A-4ED2-B51D-F24D3A20DE7C}"/>
    <dgm:cxn modelId="{4FF38C18-ED1C-4332-B2B9-6769A6FD5D55}" type="presOf" srcId="{4E6E77E0-A34D-46AF-A5F7-A810D106D370}" destId="{532B86EA-41D1-4522-9616-A1A161517232}" srcOrd="0" destOrd="0" presId="urn:microsoft.com/office/officeart/2005/8/layout/chevron2"/>
    <dgm:cxn modelId="{D36A6321-288E-4785-A032-F711572E8440}" type="presOf" srcId="{81C69B1E-94BC-4977-909D-453B7A14E526}" destId="{AAB7F9B2-E40C-4356-8194-DE3EEDE00CC0}" srcOrd="0" destOrd="0" presId="urn:microsoft.com/office/officeart/2005/8/layout/chevron2"/>
    <dgm:cxn modelId="{07C01827-A85A-413A-B6C4-9FDDAAECF107}" srcId="{C0E2489B-1AD1-407E-8D6C-94CDDBC92173}" destId="{CE7FF8E3-28AD-41BA-A57B-AF5EC1ADA965}" srcOrd="2" destOrd="0" parTransId="{463C7064-7B11-4455-8E1E-11D9C65F8BD9}" sibTransId="{F7CEAB55-C692-4081-86E4-AEB97A0B2B5C}"/>
    <dgm:cxn modelId="{5409432F-5CB7-4036-85B6-3BC4C04DE077}" type="presOf" srcId="{C0E2489B-1AD1-407E-8D6C-94CDDBC92173}" destId="{9646E4F9-EA40-49A1-8E15-9DB23862AB78}" srcOrd="0" destOrd="0" presId="urn:microsoft.com/office/officeart/2005/8/layout/chevron2"/>
    <dgm:cxn modelId="{12FDD942-69A5-4D1F-BEFA-90320A9FDC68}" type="presOf" srcId="{073E4A14-E36A-4F99-8EC9-EDBFA63E05CE}" destId="{7FBC524B-F38F-441B-ADFC-EACBCB1343CC}" srcOrd="0" destOrd="0" presId="urn:microsoft.com/office/officeart/2005/8/layout/chevron2"/>
    <dgm:cxn modelId="{78713650-0D9D-4FCC-A6FB-B7E74CB7671C}" srcId="{DEB012E6-4F57-47BF-B108-BCECE2DA506F}" destId="{4E6E77E0-A34D-46AF-A5F7-A810D106D370}" srcOrd="0" destOrd="0" parTransId="{50B7AEBD-D1DA-4CDD-AB34-58194F8A6C63}" sibTransId="{682F3BD3-5BD9-4925-837B-7ACD702629D8}"/>
    <dgm:cxn modelId="{1170D471-BE73-4A92-BF11-1B94F8BE952E}" srcId="{C0E2489B-1AD1-407E-8D6C-94CDDBC92173}" destId="{69344427-4611-48B7-A13D-22910BD211B6}" srcOrd="1" destOrd="0" parTransId="{E2E2E49C-3BBC-4666-BB9A-BDEB661E0A72}" sibTransId="{DEA995D6-A826-401E-87B4-B631B8EBBDEA}"/>
    <dgm:cxn modelId="{1D59B084-D710-4AD6-995E-08A638DA61EE}" type="presOf" srcId="{258F21C4-0EFF-427A-9A97-D3BC247CD982}" destId="{89CBE12B-3FA8-4CB2-B1F4-D5D4FDAEA314}" srcOrd="0" destOrd="0" presId="urn:microsoft.com/office/officeart/2005/8/layout/chevron2"/>
    <dgm:cxn modelId="{FFCA7888-0152-4DFF-A686-9CF006742E9F}" srcId="{CE7FF8E3-28AD-41BA-A57B-AF5EC1ADA965}" destId="{7FF3ACE8-A7D9-4072-AA03-A08A25FBDDB6}" srcOrd="2" destOrd="0" parTransId="{8F9B1EC1-ED2E-4525-B7ED-444C4BA1CC34}" sibTransId="{ACFA8012-8E87-49DA-8D0F-64705DC041DC}"/>
    <dgm:cxn modelId="{211C139A-0743-42B2-BCB3-EB1C095BE0D3}" type="presOf" srcId="{DEB012E6-4F57-47BF-B108-BCECE2DA506F}" destId="{58002976-210C-43AB-863B-49BD5A1C809F}" srcOrd="0" destOrd="0" presId="urn:microsoft.com/office/officeart/2005/8/layout/chevron2"/>
    <dgm:cxn modelId="{75367DA7-627D-4C4E-B390-725B162D8D28}" type="presOf" srcId="{69344427-4611-48B7-A13D-22910BD211B6}" destId="{B062BDEC-D0DC-4BCB-8BD9-D220CC56825F}" srcOrd="0" destOrd="0" presId="urn:microsoft.com/office/officeart/2005/8/layout/chevron2"/>
    <dgm:cxn modelId="{5FD487B4-8617-4DD5-B7C6-70B6FA854701}" type="presOf" srcId="{110097EE-1B03-4AA8-A428-8723092264C9}" destId="{109D0F8F-6D2C-4027-BBC1-5161AB510E60}" srcOrd="0" destOrd="0" presId="urn:microsoft.com/office/officeart/2005/8/layout/chevron2"/>
    <dgm:cxn modelId="{6D5B23B9-F363-4303-9729-3E580EB1A727}" srcId="{69344427-4611-48B7-A13D-22910BD211B6}" destId="{81C69B1E-94BC-4977-909D-453B7A14E526}" srcOrd="0" destOrd="0" parTransId="{B1A7350C-D728-490E-B2A3-1FA9DCF589CD}" sibTransId="{ED721C72-6F11-4103-A7FE-B66DE92BAE6F}"/>
    <dgm:cxn modelId="{874224BF-F2A9-4983-AA7C-B1C043B47145}" type="presOf" srcId="{E039E268-3BF4-496D-9636-83F59AD57AEE}" destId="{89CBE12B-3FA8-4CB2-B1F4-D5D4FDAEA314}" srcOrd="0" destOrd="1" presId="urn:microsoft.com/office/officeart/2005/8/layout/chevron2"/>
    <dgm:cxn modelId="{9A2CACCA-9DC9-4371-8199-6D4AC9EC43A8}" srcId="{110097EE-1B03-4AA8-A428-8723092264C9}" destId="{073E4A14-E36A-4F99-8EC9-EDBFA63E05CE}" srcOrd="0" destOrd="0" parTransId="{273CD387-75CC-409C-B5D2-222732B1F925}" sibTransId="{E3F1C4EB-58E7-44E0-A907-C76D33D0C31F}"/>
    <dgm:cxn modelId="{77181FDB-D2A3-43EA-B519-04CA7118CDE8}" type="presOf" srcId="{CE7FF8E3-28AD-41BA-A57B-AF5EC1ADA965}" destId="{9B254A51-FC5E-420B-B4A2-4E0ABAF1BF17}" srcOrd="0" destOrd="0" presId="urn:microsoft.com/office/officeart/2005/8/layout/chevron2"/>
    <dgm:cxn modelId="{8759B5DC-32E7-44D3-833A-A24EE4883C4D}" srcId="{CE7FF8E3-28AD-41BA-A57B-AF5EC1ADA965}" destId="{258F21C4-0EFF-427A-9A97-D3BC247CD982}" srcOrd="0" destOrd="0" parTransId="{37A332DB-05FE-49BC-9052-1A5840E7177A}" sibTransId="{6BD29927-07BF-4E85-9D95-85512ECE5872}"/>
    <dgm:cxn modelId="{48E523DD-0C1D-4117-B235-6567D024DBDC}" type="presOf" srcId="{7FF3ACE8-A7D9-4072-AA03-A08A25FBDDB6}" destId="{89CBE12B-3FA8-4CB2-B1F4-D5D4FDAEA314}" srcOrd="0" destOrd="2" presId="urn:microsoft.com/office/officeart/2005/8/layout/chevron2"/>
    <dgm:cxn modelId="{46D906DF-195B-4EF2-AC4D-9E7918202622}" srcId="{C0E2489B-1AD1-407E-8D6C-94CDDBC92173}" destId="{110097EE-1B03-4AA8-A428-8723092264C9}" srcOrd="3" destOrd="0" parTransId="{A641F1BC-C13A-487D-8031-5547BD266593}" sibTransId="{B074508A-1E14-44A6-85FB-15155D20D7CC}"/>
    <dgm:cxn modelId="{AD40F2FA-0A83-49B8-AAF2-2390792717E7}" srcId="{C0E2489B-1AD1-407E-8D6C-94CDDBC92173}" destId="{DEB012E6-4F57-47BF-B108-BCECE2DA506F}" srcOrd="0" destOrd="0" parTransId="{445651C5-94AB-408A-9BC8-19C39EEE22A3}" sibTransId="{C57C1F9B-6140-4E34-9568-0F87D00BFFC4}"/>
    <dgm:cxn modelId="{4051BB9F-F96A-4C44-8FFF-EA27476F2B66}" type="presParOf" srcId="{9646E4F9-EA40-49A1-8E15-9DB23862AB78}" destId="{47A0C336-DCCD-4E47-9D70-B648439CDF28}" srcOrd="0" destOrd="0" presId="urn:microsoft.com/office/officeart/2005/8/layout/chevron2"/>
    <dgm:cxn modelId="{5EF3CC47-446B-4D70-BACE-2050C61F2E93}" type="presParOf" srcId="{47A0C336-DCCD-4E47-9D70-B648439CDF28}" destId="{58002976-210C-43AB-863B-49BD5A1C809F}" srcOrd="0" destOrd="0" presId="urn:microsoft.com/office/officeart/2005/8/layout/chevron2"/>
    <dgm:cxn modelId="{4D7C039C-40CF-44BA-8A9F-9D3D3A29279B}" type="presParOf" srcId="{47A0C336-DCCD-4E47-9D70-B648439CDF28}" destId="{532B86EA-41D1-4522-9616-A1A161517232}" srcOrd="1" destOrd="0" presId="urn:microsoft.com/office/officeart/2005/8/layout/chevron2"/>
    <dgm:cxn modelId="{BE9BD485-A142-4B3C-A315-D0FE8AAFD592}" type="presParOf" srcId="{9646E4F9-EA40-49A1-8E15-9DB23862AB78}" destId="{3543C0A0-B1D8-405E-AAAD-ABE88FD23C30}" srcOrd="1" destOrd="0" presId="urn:microsoft.com/office/officeart/2005/8/layout/chevron2"/>
    <dgm:cxn modelId="{874D3D71-0C18-4D18-97CA-E3AB4C5BE18C}" type="presParOf" srcId="{9646E4F9-EA40-49A1-8E15-9DB23862AB78}" destId="{F1CE7218-3597-4431-8322-97388216D512}" srcOrd="2" destOrd="0" presId="urn:microsoft.com/office/officeart/2005/8/layout/chevron2"/>
    <dgm:cxn modelId="{668A5030-E68B-4040-8FA2-F86D7557798E}" type="presParOf" srcId="{F1CE7218-3597-4431-8322-97388216D512}" destId="{B062BDEC-D0DC-4BCB-8BD9-D220CC56825F}" srcOrd="0" destOrd="0" presId="urn:microsoft.com/office/officeart/2005/8/layout/chevron2"/>
    <dgm:cxn modelId="{9518FCCB-37F8-4CC3-BE9C-4DB6219CC977}" type="presParOf" srcId="{F1CE7218-3597-4431-8322-97388216D512}" destId="{AAB7F9B2-E40C-4356-8194-DE3EEDE00CC0}" srcOrd="1" destOrd="0" presId="urn:microsoft.com/office/officeart/2005/8/layout/chevron2"/>
    <dgm:cxn modelId="{81BA429C-3652-4076-A433-05F2D8346B69}" type="presParOf" srcId="{9646E4F9-EA40-49A1-8E15-9DB23862AB78}" destId="{EBDA39E1-B154-4075-811A-C69D97F9E923}" srcOrd="3" destOrd="0" presId="urn:microsoft.com/office/officeart/2005/8/layout/chevron2"/>
    <dgm:cxn modelId="{E486CE2E-B477-4E05-9A90-7F94BFEC448E}" type="presParOf" srcId="{9646E4F9-EA40-49A1-8E15-9DB23862AB78}" destId="{CF20F1C7-3546-42E1-A473-E63B30107C3D}" srcOrd="4" destOrd="0" presId="urn:microsoft.com/office/officeart/2005/8/layout/chevron2"/>
    <dgm:cxn modelId="{2C69015B-A417-4537-88EE-E5AF8C71BD37}" type="presParOf" srcId="{CF20F1C7-3546-42E1-A473-E63B30107C3D}" destId="{9B254A51-FC5E-420B-B4A2-4E0ABAF1BF17}" srcOrd="0" destOrd="0" presId="urn:microsoft.com/office/officeart/2005/8/layout/chevron2"/>
    <dgm:cxn modelId="{8AC68E01-701E-4170-931E-D5456094038E}" type="presParOf" srcId="{CF20F1C7-3546-42E1-A473-E63B30107C3D}" destId="{89CBE12B-3FA8-4CB2-B1F4-D5D4FDAEA314}" srcOrd="1" destOrd="0" presId="urn:microsoft.com/office/officeart/2005/8/layout/chevron2"/>
    <dgm:cxn modelId="{8C5E1C9C-EB41-4ACC-9DD4-429616EEC63B}" type="presParOf" srcId="{9646E4F9-EA40-49A1-8E15-9DB23862AB78}" destId="{58900280-9C17-4CF6-9963-37EDAF063F2A}" srcOrd="5" destOrd="0" presId="urn:microsoft.com/office/officeart/2005/8/layout/chevron2"/>
    <dgm:cxn modelId="{9F96F5C1-9DD4-489B-BA22-7A20A48B27B4}" type="presParOf" srcId="{9646E4F9-EA40-49A1-8E15-9DB23862AB78}" destId="{3524398D-4C73-49B0-BFAC-8B3DAFA036DF}" srcOrd="6" destOrd="0" presId="urn:microsoft.com/office/officeart/2005/8/layout/chevron2"/>
    <dgm:cxn modelId="{22B9B572-1560-456F-A99C-14EF20E86E5A}" type="presParOf" srcId="{3524398D-4C73-49B0-BFAC-8B3DAFA036DF}" destId="{109D0F8F-6D2C-4027-BBC1-5161AB510E60}" srcOrd="0" destOrd="0" presId="urn:microsoft.com/office/officeart/2005/8/layout/chevron2"/>
    <dgm:cxn modelId="{F263AB29-B627-4CD4-B27C-A34DB2F79FBC}" type="presParOf" srcId="{3524398D-4C73-49B0-BFAC-8B3DAFA036DF}" destId="{7FBC524B-F38F-441B-ADFC-EACBCB1343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002976-210C-43AB-863B-49BD5A1C809F}">
      <dsp:nvSpPr>
        <dsp:cNvPr id="0" name=""/>
        <dsp:cNvSpPr/>
      </dsp:nvSpPr>
      <dsp:spPr>
        <a:xfrm rot="5400000">
          <a:off x="-233896" y="239113"/>
          <a:ext cx="1559312" cy="10915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1</a:t>
          </a:r>
          <a:endParaRPr lang="en-US" sz="2800" kern="1200" dirty="0"/>
        </a:p>
      </dsp:txBody>
      <dsp:txXfrm rot="-5400000">
        <a:off x="1" y="550975"/>
        <a:ext cx="1091518" cy="467794"/>
      </dsp:txXfrm>
    </dsp:sp>
    <dsp:sp modelId="{532B86EA-41D1-4522-9616-A1A161517232}">
      <dsp:nvSpPr>
        <dsp:cNvPr id="0" name=""/>
        <dsp:cNvSpPr/>
      </dsp:nvSpPr>
      <dsp:spPr>
        <a:xfrm rot="5400000">
          <a:off x="5315243" y="-4218508"/>
          <a:ext cx="1013553" cy="94610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2000" b="1" i="0" kern="1200" dirty="0" err="1"/>
            <a:t>Massive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scholarship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program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for</a:t>
          </a:r>
          <a:r>
            <a:rPr lang="es-ES_tradnl" sz="2000" b="1" i="0" kern="1200" dirty="0"/>
            <a:t> High </a:t>
          </a:r>
          <a:r>
            <a:rPr lang="es-ES_tradnl" sz="2000" b="1" i="0" kern="1200" dirty="0" err="1"/>
            <a:t>School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students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to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promote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school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permane</a:t>
          </a:r>
          <a:r>
            <a:rPr lang="es-ES_tradnl" sz="2000" b="0" i="0" kern="1200" dirty="0" err="1"/>
            <a:t>nce</a:t>
          </a:r>
          <a:r>
            <a:rPr lang="es-ES_tradnl" sz="2000" b="0" i="0" kern="1200" dirty="0"/>
            <a:t> </a:t>
          </a:r>
          <a:endParaRPr lang="en-US" sz="2000" kern="1200" dirty="0"/>
        </a:p>
      </dsp:txBody>
      <dsp:txXfrm rot="-5400000">
        <a:off x="1091519" y="54694"/>
        <a:ext cx="9411524" cy="914597"/>
      </dsp:txXfrm>
    </dsp:sp>
    <dsp:sp modelId="{B062BDEC-D0DC-4BCB-8BD9-D220CC56825F}">
      <dsp:nvSpPr>
        <dsp:cNvPr id="0" name=""/>
        <dsp:cNvSpPr/>
      </dsp:nvSpPr>
      <dsp:spPr>
        <a:xfrm rot="5400000">
          <a:off x="-233896" y="1654827"/>
          <a:ext cx="1559312" cy="109151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2</a:t>
          </a:r>
          <a:endParaRPr lang="en-US" sz="2800" kern="1200" dirty="0"/>
        </a:p>
      </dsp:txBody>
      <dsp:txXfrm rot="-5400000">
        <a:off x="1" y="1966689"/>
        <a:ext cx="1091518" cy="467794"/>
      </dsp:txXfrm>
    </dsp:sp>
    <dsp:sp modelId="{AAB7F9B2-E40C-4356-8194-DE3EEDE00CC0}">
      <dsp:nvSpPr>
        <dsp:cNvPr id="0" name=""/>
        <dsp:cNvSpPr/>
      </dsp:nvSpPr>
      <dsp:spPr>
        <a:xfrm rot="5400000">
          <a:off x="5315243" y="-2802793"/>
          <a:ext cx="1013553" cy="94610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2000" b="1" i="0" kern="1200" dirty="0" err="1"/>
            <a:t>Creation</a:t>
          </a:r>
          <a:r>
            <a:rPr lang="es-ES_tradnl" sz="2000" b="1" i="0" kern="1200" dirty="0"/>
            <a:t> </a:t>
          </a:r>
          <a:r>
            <a:rPr lang="es-ES_tradnl" sz="2000" b="1" i="0" kern="1200" dirty="0" err="1"/>
            <a:t>of</a:t>
          </a:r>
          <a:r>
            <a:rPr lang="es-ES_tradnl" sz="2000" b="1" i="0" kern="1200" dirty="0"/>
            <a:t> 100 new </a:t>
          </a:r>
          <a:r>
            <a:rPr lang="es-ES_tradnl" sz="2000" b="1" i="0" kern="1200" dirty="0" err="1"/>
            <a:t>universities</a:t>
          </a:r>
          <a:r>
            <a:rPr lang="es-ES_tradnl" sz="2000" b="1" i="0" kern="1200" dirty="0"/>
            <a:t> </a:t>
          </a:r>
          <a:endParaRPr lang="en-US" sz="2000" b="1" kern="1200" dirty="0"/>
        </a:p>
      </dsp:txBody>
      <dsp:txXfrm rot="-5400000">
        <a:off x="1091519" y="1470409"/>
        <a:ext cx="9411524" cy="914597"/>
      </dsp:txXfrm>
    </dsp:sp>
    <dsp:sp modelId="{9B254A51-FC5E-420B-B4A2-4E0ABAF1BF17}">
      <dsp:nvSpPr>
        <dsp:cNvPr id="0" name=""/>
        <dsp:cNvSpPr/>
      </dsp:nvSpPr>
      <dsp:spPr>
        <a:xfrm rot="5400000">
          <a:off x="-233896" y="3070542"/>
          <a:ext cx="1559312" cy="109151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3 </a:t>
          </a:r>
        </a:p>
      </dsp:txBody>
      <dsp:txXfrm rot="-5400000">
        <a:off x="1" y="3382404"/>
        <a:ext cx="1091518" cy="467794"/>
      </dsp:txXfrm>
    </dsp:sp>
    <dsp:sp modelId="{89CBE12B-3FA8-4CB2-B1F4-D5D4FDAEA314}">
      <dsp:nvSpPr>
        <dsp:cNvPr id="0" name=""/>
        <dsp:cNvSpPr/>
      </dsp:nvSpPr>
      <dsp:spPr>
        <a:xfrm rot="5400000">
          <a:off x="5315243" y="-1387078"/>
          <a:ext cx="1013553" cy="94610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MX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/>
            <a:t>300,000 high scholarships for HE (2,500 </a:t>
          </a:r>
          <a:r>
            <a:rPr lang="en-US" sz="2000" b="1" kern="1200" dirty="0" err="1"/>
            <a:t>mexican</a:t>
          </a:r>
          <a:r>
            <a:rPr lang="en-US" sz="2000" b="1" kern="1200" dirty="0"/>
            <a:t> pesos per month)</a:t>
          </a:r>
          <a:endParaRPr lang="es-MX" sz="20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MX" sz="1800" kern="1200" dirty="0"/>
        </a:p>
      </dsp:txBody>
      <dsp:txXfrm rot="-5400000">
        <a:off x="1091519" y="2886124"/>
        <a:ext cx="9411524" cy="914597"/>
      </dsp:txXfrm>
    </dsp:sp>
    <dsp:sp modelId="{109D0F8F-6D2C-4027-BBC1-5161AB510E60}">
      <dsp:nvSpPr>
        <dsp:cNvPr id="0" name=""/>
        <dsp:cNvSpPr/>
      </dsp:nvSpPr>
      <dsp:spPr>
        <a:xfrm rot="5400000">
          <a:off x="-233896" y="4486257"/>
          <a:ext cx="1559312" cy="109151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4</a:t>
          </a:r>
        </a:p>
      </dsp:txBody>
      <dsp:txXfrm rot="-5400000">
        <a:off x="1" y="4798119"/>
        <a:ext cx="1091518" cy="467794"/>
      </dsp:txXfrm>
    </dsp:sp>
    <dsp:sp modelId="{7FBC524B-F38F-441B-ADFC-EACBCB1343CC}">
      <dsp:nvSpPr>
        <dsp:cNvPr id="0" name=""/>
        <dsp:cNvSpPr/>
      </dsp:nvSpPr>
      <dsp:spPr>
        <a:xfrm rot="5400000">
          <a:off x="5315243" y="28635"/>
          <a:ext cx="1013553" cy="94610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/>
            <a:t>Possible elimination of admission exams for entry into HEI</a:t>
          </a:r>
        </a:p>
      </dsp:txBody>
      <dsp:txXfrm rot="-5400000">
        <a:off x="1091519" y="4301837"/>
        <a:ext cx="9411524" cy="9145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1CB26-DD9D-4E30-B4FC-597C8EC7486B}" type="datetimeFigureOut">
              <a:rPr lang="es-MX" smtClean="0"/>
              <a:t>06/11/18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41C33-EBDF-40D3-88CD-294D0FE4532D}" type="slidenum">
              <a:rPr lang="es-MX" smtClean="0"/>
              <a:t>‹N°›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685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AE9CBA-E279-47AE-BD94-B338766C61D7}" type="slidenum">
              <a:rPr lang="es-MX" smtClean="0"/>
              <a:pPr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40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AE9CBA-E279-47AE-BD94-B338766C61D7}" type="slidenum">
              <a:rPr lang="es-MX" smtClean="0"/>
              <a:pPr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8193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2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2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5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7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4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7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5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1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27AE3-5C7D-4DB2-BF95-4CB4E835E6DC}" type="datetimeFigureOut">
              <a:rPr lang="en-US" smtClean="0"/>
              <a:t>11/6/18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57405-CCDE-492F-9ED2-D175738D3C5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805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83778-448C-4AD6-A3C9-999A7EE99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0"/>
            <a:ext cx="11145267" cy="3252511"/>
          </a:xfrm>
        </p:spPr>
        <p:txBody>
          <a:bodyPr>
            <a:normAutofit/>
          </a:bodyPr>
          <a:lstStyle/>
          <a:p>
            <a:r>
              <a:rPr lang="es-MX" sz="5400" dirty="0" err="1">
                <a:latin typeface="+mn-lt"/>
              </a:rPr>
              <a:t>Quality</a:t>
            </a:r>
            <a:r>
              <a:rPr lang="es-MX" sz="5400" dirty="0">
                <a:latin typeface="+mn-lt"/>
              </a:rPr>
              <a:t> and </a:t>
            </a:r>
            <a:r>
              <a:rPr lang="es-MX" sz="5400" dirty="0" err="1">
                <a:latin typeface="+mn-lt"/>
              </a:rPr>
              <a:t>Expanded</a:t>
            </a:r>
            <a:r>
              <a:rPr lang="es-MX" sz="5400" dirty="0">
                <a:latin typeface="+mn-lt"/>
              </a:rPr>
              <a:t> Access </a:t>
            </a:r>
            <a:r>
              <a:rPr lang="es-MX" sz="5400" dirty="0" err="1">
                <a:latin typeface="+mn-lt"/>
              </a:rPr>
              <a:t>to</a:t>
            </a:r>
            <a:r>
              <a:rPr lang="es-MX" sz="5400" dirty="0">
                <a:latin typeface="+mn-lt"/>
              </a:rPr>
              <a:t> </a:t>
            </a:r>
            <a:r>
              <a:rPr lang="es-MX" sz="5400" dirty="0" err="1">
                <a:latin typeface="+mn-lt"/>
              </a:rPr>
              <a:t>University</a:t>
            </a:r>
            <a:r>
              <a:rPr lang="es-MX" sz="5400" dirty="0">
                <a:latin typeface="+mn-lt"/>
              </a:rPr>
              <a:t>: Can </a:t>
            </a:r>
            <a:r>
              <a:rPr lang="es-MX" sz="5400" dirty="0" err="1">
                <a:latin typeface="+mn-lt"/>
              </a:rPr>
              <a:t>they</a:t>
            </a:r>
            <a:r>
              <a:rPr lang="es-MX" sz="5400" dirty="0">
                <a:latin typeface="+mn-lt"/>
              </a:rPr>
              <a:t> be </a:t>
            </a:r>
            <a:r>
              <a:rPr lang="es-MX" sz="5400" dirty="0" err="1">
                <a:latin typeface="+mn-lt"/>
              </a:rPr>
              <a:t>reconciled</a:t>
            </a:r>
            <a:r>
              <a:rPr lang="es-MX" sz="5400" dirty="0">
                <a:latin typeface="+mn-lt"/>
              </a:rPr>
              <a:t>? </a:t>
            </a:r>
            <a:endParaRPr lang="en-US" sz="5400" dirty="0"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CCAD97-A96A-4E66-AA4D-B4935748843A}"/>
              </a:ext>
            </a:extLst>
          </p:cNvPr>
          <p:cNvSpPr/>
          <p:nvPr/>
        </p:nvSpPr>
        <p:spPr>
          <a:xfrm>
            <a:off x="7587448" y="5660605"/>
            <a:ext cx="304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/>
              <a:t>Blanca Heredia</a:t>
            </a:r>
          </a:p>
          <a:p>
            <a:pPr algn="ctr"/>
            <a:r>
              <a:rPr lang="es-MX" sz="2400" dirty="0"/>
              <a:t>PIPE-CIDE</a:t>
            </a:r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EBBBF5-5153-44B0-A9AD-F98A32219D6D}"/>
              </a:ext>
            </a:extLst>
          </p:cNvPr>
          <p:cNvSpPr/>
          <p:nvPr/>
        </p:nvSpPr>
        <p:spPr>
          <a:xfrm>
            <a:off x="5487881" y="3605490"/>
            <a:ext cx="68875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International Seminar MUFRAMEX-PIPE/CIDE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i="1" dirty="0"/>
              <a:t>Transition between High-School and University: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i="1" dirty="0"/>
              <a:t>Comparative studies between Mexico and France</a:t>
            </a:r>
            <a:r>
              <a:rPr lang="en-US" sz="2400" dirty="0"/>
              <a:t>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Toulouse, France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 November 7, 2018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23443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CDCF5B-09BF-4A70-B4DF-C0A43CA01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4" y="0"/>
            <a:ext cx="11001866" cy="1325563"/>
          </a:xfrm>
        </p:spPr>
        <p:txBody>
          <a:bodyPr>
            <a:normAutofit/>
          </a:bodyPr>
          <a:lstStyle/>
          <a:p>
            <a:br>
              <a:rPr lang="es-ES_tradnl" sz="3600" dirty="0"/>
            </a:br>
            <a:r>
              <a:rPr lang="es-ES_tradnl" sz="3600" dirty="0"/>
              <a:t>Data 2016-2017. </a:t>
            </a:r>
            <a:r>
              <a:rPr lang="es-ES_tradnl" sz="3600" dirty="0" err="1"/>
              <a:t>Higher</a:t>
            </a:r>
            <a:r>
              <a:rPr lang="es-ES_tradnl" sz="3600" dirty="0"/>
              <a:t> </a:t>
            </a:r>
            <a:r>
              <a:rPr lang="es-ES_tradnl" sz="3600" dirty="0" err="1"/>
              <a:t>Education</a:t>
            </a:r>
            <a:r>
              <a:rPr lang="es-ES_tradnl" sz="3600" dirty="0"/>
              <a:t> in </a:t>
            </a:r>
            <a:r>
              <a:rPr lang="es-ES_tradnl" sz="3600" dirty="0" err="1"/>
              <a:t>Mexico</a:t>
            </a:r>
            <a:r>
              <a:rPr lang="es-ES_tradnl" sz="3600" dirty="0"/>
              <a:t> (</a:t>
            </a:r>
            <a:r>
              <a:rPr lang="es-ES_tradnl" sz="3600" dirty="0" err="1"/>
              <a:t>private</a:t>
            </a:r>
            <a:r>
              <a:rPr lang="es-ES_tradnl" sz="3600" dirty="0"/>
              <a:t>)</a:t>
            </a:r>
            <a:endParaRPr lang="en-US" sz="36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EC49D8-9D6A-4C06-AE9B-B2464823B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61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s-MX" dirty="0"/>
              <a:t>3,103 schools</a:t>
            </a:r>
          </a:p>
          <a:p>
            <a:pPr marL="0" indent="0">
              <a:buNone/>
            </a:pPr>
            <a:r>
              <a:rPr lang="es-MX" dirty="0"/>
              <a:t>(58%  of the total)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1,106,968 youngsters </a:t>
            </a:r>
          </a:p>
          <a:p>
            <a:pPr marL="0" indent="0">
              <a:buNone/>
            </a:pPr>
            <a:r>
              <a:rPr lang="es-MX" u="sng" dirty="0"/>
              <a:t>18 to 25 years of age</a:t>
            </a:r>
          </a:p>
          <a:p>
            <a:pPr marL="0" indent="0">
              <a:buNone/>
            </a:pPr>
            <a:r>
              <a:rPr lang="es-MX" dirty="0"/>
              <a:t>(3 </a:t>
            </a:r>
            <a:r>
              <a:rPr lang="es-MX" dirty="0" err="1"/>
              <a:t>out</a:t>
            </a:r>
            <a:r>
              <a:rPr lang="es-MX" dirty="0"/>
              <a:t> of 10 youngsters)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156,652 teachers</a:t>
            </a:r>
          </a:p>
          <a:p>
            <a:pPr marL="0" indent="0">
              <a:buNone/>
            </a:pPr>
            <a:r>
              <a:rPr lang="es-MX" dirty="0"/>
              <a:t>(4 </a:t>
            </a:r>
            <a:r>
              <a:rPr lang="es-MX" dirty="0" err="1"/>
              <a:t>out</a:t>
            </a:r>
            <a:r>
              <a:rPr lang="es-MX" dirty="0"/>
              <a:t> of 10 teachers)</a:t>
            </a:r>
            <a:endParaRPr lang="en-US" dirty="0"/>
          </a:p>
        </p:txBody>
      </p:sp>
      <p:sp>
        <p:nvSpPr>
          <p:cNvPr id="4" name="Abrir llave 3">
            <a:extLst>
              <a:ext uri="{FF2B5EF4-FFF2-40B4-BE49-F238E27FC236}">
                <a16:creationId xmlns:a16="http://schemas.microsoft.com/office/drawing/2014/main" id="{7B47C478-2BBA-42AD-8B01-C0B8F511807D}"/>
              </a:ext>
            </a:extLst>
          </p:cNvPr>
          <p:cNvSpPr/>
          <p:nvPr/>
        </p:nvSpPr>
        <p:spPr>
          <a:xfrm>
            <a:off x="4473146" y="2577836"/>
            <a:ext cx="820132" cy="1888536"/>
          </a:xfrm>
          <a:prstGeom prst="leftBrace">
            <a:avLst>
              <a:gd name="adj1" fmla="val 4108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Resultado de imagen para mujer baÃ±o">
            <a:extLst>
              <a:ext uri="{FF2B5EF4-FFF2-40B4-BE49-F238E27FC236}">
                <a16:creationId xmlns:a16="http://schemas.microsoft.com/office/drawing/2014/main" id="{38349315-3FCC-4B32-83AB-9CA8C47DB2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0" r="22557"/>
          <a:stretch/>
        </p:blipFill>
        <p:spPr bwMode="auto">
          <a:xfrm>
            <a:off x="7378472" y="2325798"/>
            <a:ext cx="682316" cy="1011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63129DD-FC9B-40C3-8E2C-0C7E38D97B64}"/>
              </a:ext>
            </a:extLst>
          </p:cNvPr>
          <p:cNvSpPr txBox="1"/>
          <p:nvPr/>
        </p:nvSpPr>
        <p:spPr>
          <a:xfrm>
            <a:off x="5320284" y="2543940"/>
            <a:ext cx="20581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601,084 women</a:t>
            </a:r>
          </a:p>
          <a:p>
            <a:r>
              <a:rPr lang="es-MX" sz="2000" dirty="0"/>
              <a:t>(31% of the total)</a:t>
            </a:r>
          </a:p>
          <a:p>
            <a:endParaRPr lang="es-MX" sz="2000" dirty="0"/>
          </a:p>
          <a:p>
            <a:endParaRPr lang="es-MX" sz="2000" dirty="0"/>
          </a:p>
          <a:p>
            <a:r>
              <a:rPr lang="es-MX" sz="2000" dirty="0"/>
              <a:t>505,884 men</a:t>
            </a:r>
          </a:p>
          <a:p>
            <a:r>
              <a:rPr lang="es-MX" sz="2000" dirty="0"/>
              <a:t>(27% of the total)</a:t>
            </a:r>
            <a:endParaRPr lang="en-US" sz="2000" dirty="0"/>
          </a:p>
        </p:txBody>
      </p:sp>
      <p:pic>
        <p:nvPicPr>
          <p:cNvPr id="1026" name="Picture 2" descr="Imagen relacionada">
            <a:extLst>
              <a:ext uri="{FF2B5EF4-FFF2-40B4-BE49-F238E27FC236}">
                <a16:creationId xmlns:a16="http://schemas.microsoft.com/office/drawing/2014/main" id="{7FD6FB18-533A-42E7-AB4A-677637D8D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478" y="3522104"/>
            <a:ext cx="672369" cy="104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9AA40EAA-F905-4484-90BF-6AA5B99560BC}"/>
              </a:ext>
            </a:extLst>
          </p:cNvPr>
          <p:cNvSpPr txBox="1"/>
          <p:nvPr/>
        </p:nvSpPr>
        <p:spPr>
          <a:xfrm>
            <a:off x="5320284" y="6353973"/>
            <a:ext cx="6679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err="1"/>
              <a:t>Source</a:t>
            </a:r>
            <a:r>
              <a:rPr lang="es-ES_tradnl" sz="1400" dirty="0"/>
              <a:t>: </a:t>
            </a:r>
            <a:r>
              <a:rPr lang="es-ES_tradnl" sz="1400" dirty="0" err="1"/>
              <a:t>Main</a:t>
            </a:r>
            <a:r>
              <a:rPr lang="es-ES_tradnl" sz="1400" dirty="0"/>
              <a:t> </a:t>
            </a:r>
            <a:r>
              <a:rPr lang="es-ES_tradnl" sz="1400" dirty="0" err="1"/>
              <a:t>results</a:t>
            </a:r>
            <a:r>
              <a:rPr lang="es-ES_tradnl" sz="1400" dirty="0"/>
              <a:t> of </a:t>
            </a:r>
            <a:r>
              <a:rPr lang="es-ES_tradnl" sz="1400" dirty="0" err="1"/>
              <a:t>the</a:t>
            </a:r>
            <a:r>
              <a:rPr lang="es-ES_tradnl" sz="1400" dirty="0"/>
              <a:t> </a:t>
            </a:r>
            <a:r>
              <a:rPr lang="es-ES_tradnl" sz="1400" dirty="0" err="1"/>
              <a:t>national</a:t>
            </a:r>
            <a:r>
              <a:rPr lang="es-ES_tradnl" sz="1400" dirty="0"/>
              <a:t> </a:t>
            </a:r>
            <a:r>
              <a:rPr lang="es-ES_tradnl" sz="1400" dirty="0" err="1"/>
              <a:t>education</a:t>
            </a:r>
            <a:r>
              <a:rPr lang="es-ES_tradnl" sz="1400" dirty="0"/>
              <a:t> </a:t>
            </a:r>
            <a:r>
              <a:rPr lang="es-ES_tradnl" sz="1400" dirty="0" err="1"/>
              <a:t>system</a:t>
            </a:r>
            <a:r>
              <a:rPr lang="es-ES_tradnl" sz="1400" dirty="0"/>
              <a:t> 2016-2017, </a:t>
            </a:r>
            <a:r>
              <a:rPr lang="es-ES_tradnl" sz="1400" dirty="0" err="1"/>
              <a:t>Ministry</a:t>
            </a:r>
            <a:r>
              <a:rPr lang="es-ES_tradnl" sz="1400" dirty="0"/>
              <a:t> of </a:t>
            </a:r>
            <a:r>
              <a:rPr lang="es-ES_tradnl" sz="1400" dirty="0" err="1"/>
              <a:t>Education</a:t>
            </a:r>
            <a:r>
              <a:rPr lang="es-ES_tradnl" sz="1400" dirty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87772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571" y="-566866"/>
            <a:ext cx="10345620" cy="2123658"/>
          </a:xfr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s-ES_tradnl" sz="3600" dirty="0"/>
            </a:br>
            <a:r>
              <a:rPr lang="es-ES_tradnl" sz="3600" dirty="0" err="1"/>
              <a:t>Employers</a:t>
            </a:r>
            <a:r>
              <a:rPr lang="es-ES_tradnl" sz="3600" dirty="0"/>
              <a:t> </a:t>
            </a:r>
            <a:r>
              <a:rPr lang="es-ES_tradnl" sz="3600" dirty="0" err="1"/>
              <a:t>with</a:t>
            </a:r>
            <a:r>
              <a:rPr lang="es-ES_tradnl" sz="3600" dirty="0"/>
              <a:t> </a:t>
            </a:r>
            <a:r>
              <a:rPr lang="es-ES_tradnl" sz="3600" dirty="0" err="1"/>
              <a:t>problems</a:t>
            </a:r>
            <a:r>
              <a:rPr lang="es-ES_tradnl" sz="3600" dirty="0"/>
              <a:t> </a:t>
            </a:r>
            <a:r>
              <a:rPr lang="es-ES_tradnl" sz="3600" dirty="0" err="1"/>
              <a:t>filling</a:t>
            </a:r>
            <a:r>
              <a:rPr lang="es-ES_tradnl" sz="3600" dirty="0"/>
              <a:t> </a:t>
            </a:r>
            <a:r>
              <a:rPr lang="es-ES_tradnl" sz="3600" dirty="0" err="1"/>
              <a:t>vacancies</a:t>
            </a:r>
            <a:r>
              <a:rPr lang="es-ES_tradnl" sz="3600" dirty="0"/>
              <a:t> (</a:t>
            </a:r>
            <a:r>
              <a:rPr lang="es-ES_tradnl" sz="3600" dirty="0" err="1"/>
              <a:t>Mexico</a:t>
            </a:r>
            <a:r>
              <a:rPr lang="es-ES_tradnl" sz="3600" dirty="0"/>
              <a:t>)</a:t>
            </a:r>
            <a:endParaRPr lang="es-MX" sz="3600" b="1" dirty="0"/>
          </a:p>
        </p:txBody>
      </p:sp>
      <p:sp>
        <p:nvSpPr>
          <p:cNvPr id="1035" name="AutoShape 11" descr="data:image/jpeg;base64,/9j/4AAQSkZJRgABAQAAAQABAAD/2wCEAAkGBxQTEhUUExQWFhUXGB4aFxgYGBocHhsdIBodHxoeHRcYHCgiGhwlHR4aITEhJSkrLi4uGh8zODMsNygtLisBCgoKDg0OGxAQGywkICYtLCwsLC8sLCwsLCwsLSwsLCwsLCwsLCwsLCwsLCwsLCwsLCwsLCwsLCwsLCwsLCwsLP/AABEIAMABAAMBIgACEQEDEQH/xAAcAAACAwEBAQEAAAAAAAAAAAAFBgMEBwIBAAj/xABCEAABAwIEBAMFBgUDBAEFAQABAgMRACEEBRIxBkFRYRMicQcygZGhQlJiscHwFDNy0fEjkuEkQ6LCYxZzgoOyFf/EABsBAAIDAQEBAAAAAAAAAAAAAAECAAMEBQYH/8QAMhEAAgIBAwIDBgUEAwAAAAAAAAECEQMEEiExQQVRYRMicYHB0TKRobHwBiNC4TNS8f/aAAwDAQACEQMRAD8AyFTEKIG36121I6UYxGE3HXYgc6GKgC+43qtOySVHfhE3SFRAntf60RweGc8QSIkTcx8utDGXCi6SRc/49KmYxKvE0qnT++RsLUJWKMzeWskqSVOIMAqATPx7VKnh95KoS7DQFlEeae6Un8qFl9wjUh9VtkaFSfVQNuld4DMcUDAWQFbqg27nrFUXLzBbZYxTBSoRuFWMRMGCaZMLh9aVE2mFW5kdY9aXHMA4yrU68lwOeZETcTcwTbcWo6krTDiNghSTJtJgiR0tE8quVN8jtNLkGZtigy4U6klIERN+nWmHJcX4yEaGisJmL8zG/WIpLxWALjq3DCypYUsIuAYMSe8V5hswUqC02AoK0qbMBURuO1SUEuhIjHxI2UvNBQIIVy7pP6ir+UH/AKnGCVJUQIgSZCZ69zQfHpxbiAtoJdQhzSYBB1BJ1eYmIE7gdKFYHEYhLhDrgS6P5jZSnUdoCuoI6cjUjGyWFuGMXpPhahpKjqWTAECCSO1rVZazZGpZLvlSQnWElQ53gbD1oHneYeK4CopS4sBOkQEwNpA29a4wCE4grhRbShOpxRTKVBOwkwL7A3ozxwirkStxLiyl10EuSYSQrQpPlvG4uLb00ZHxBhUuFtZWExB8hIT0+PalnFY9LiktJEJCgpKNZJATMCeSYNxsbUOTmJIWhlsp8MHVOyVchA3JIN+1M8cW/eAvQYc8DSla2VJ0tzK1ggqmPdBHKDvtNX+HcCrx0aIULr3EaYN97ilHP2Q14XioU4442CYVpCSbxA5RF968aYCXcKlLqm0qP+p5tXhm5tJE26xekUItXEO2nyHmMNrdB/8AlMDlHL611mGVpLC8SVeYqQEJ7KVcn0AH1qwt1DLZecNwvUDYjTG8DmTHzNCRxEzifEbSlQJeSWtQEpaCVatRBuoqItQXPI1+QwgNNYcBU61N6WxFgdMkzy3qPjd5GkYdtIT4ShrMfaCTF+kEfEUxlpo4ZsHQVBSTtJ3EzKhIgREc6TOLM2QhxxDUurxCgpQKSnQm5MCTJNoNog0Ni7BUuxSzfNmsQcOG0lCkaW1pJJFpvft2qTEMDS2mPsqWfUx/xVFeLlwEpUlKErUZM7CBt6mvMNxGV6ElxepaQgzEGB2E0Wr7BXxOMxMrMbrV8oA+lFMY1BCOkSKHZcQt0K6uBI9BdR/fSrGKfJWonrypXwRl7Aogq6V07hEkKJKtr2AA9L1HgDIJN4rtbxTa+k7xf6TSzjJr3RXKugO0INk6Sf6j+c0JWq8bfvrRHH4hszEhXWN/rahI60sVwPBOuQxkiPeV8BX2dZycNohAUVybmIA6VdyxvS2gczc/GlHi7F68QQNkDT/eroIWTGwZOtezaz3BR/eoMZw4BK1pcSOYHhn6TRZeaMKOhTjiCroqQmNthz/Svm2EgT/MO6Tfbv1qtT+IE0xfQ1hbHW7blpT+polhHsKIgqJGw0pv8b04pzZMQW0E/D866w2epiFMI53EW+lNVkqIuozODDbA+Nz+VQcQZw+wx4nlTJCNOnkZm/pUfFPE2MGJKcOrSjSCElIX6nUR9KF47M8Vi2HGMSga0qSpshITJuCOh6706x9wWuwDVjJSBqsAQOlHcuzRa8GpAQVL9wzaUke8J3tagPDOFUrUtLYcAIEEC3eTYUzHEIIJ1adNlTHlPMVc1GXAvMewT4dwrGDfw7C1JcS8ELdJGnRIVpkAmTeTUGb8Ntu4haW0KU8SS0AbggWsbGYnelrMM2YkFOpahsoWj486KYTM1hYfCtJQ3IUTELBidX1+NLKKRbijPJaig6/xk0xhWw0grcv4jZ8oQbDzGJvOwv6UBxmXOraONxSgh1xQQ0lKYkASVap90CBtJoPDjwWhoawshZKjHmAUAb7WUfWnZ7FlzDNNFOlxGjzWUPLvA7ib96Vw2v3UCLT6sWnclOHIUqZUhK08yQq4JPI187i0PaGSAjV9rmgSAYHP0o0ylQHmWVnqQB8gKr5jl3jEHWoKHclJ9Qaf2YiydjnIcswicQWnAohSkoCpMqSZB18hII27U2Z1iU/wYQttBUHlpaCQEwhB0SSPfMCDM+9SEvCvreSFgJCEHzjYmZn1os8h1a2QFSlEgDcnUqVfEmPlWaeGcskZW0u/y/nJpcscVLY+jW3jz+xOwywNRU0lZWQT4idURsBfbeg+aZChxepKtP4dFh6CaOYrDqbWULSUrSYIPKoTatkVFq0ZJSk3z1B2a4JS2S2laiBEBQFo/pF+woNwvlo8dMuTe+m0D48pplOMR1k9/L+dCc0ycqWHWrLNilN9U8x3oShxSIn5hzifM3MO2nw1yVHTysAD051Bk2TLeDeNehSVhTcDdJEQpXrf5d6W389UhQTiEeMkH3VeRSTN7ib+tank2CQ0gobQUhUKIPmExYg+lZ62RoaMLFjG5Y5pPhpBtsqSPptSLg3SyqVNaweaTMdxatdzlSFBpvXCnXkJA5GPOrbYQmJ71Tz3hthYUf4bQtSCT4b/AJEqvA0wN7WFSEklyWbL6CXk2KZkKbWfKD5DYyeom9SBySTAorjEIbYS2gIMAJkXMjc7daoZbhVOqShCSonteOZ+VVuSl0FTvod4zHJbZIvqO0fnXuX5027ZKoVzSrn6GhPEmJQcQ8gABKVFHoBall1m+/pWnFSQJrk0HF4FLnLSr98udBUYFRc0AXBg/wB6i4VzV9awyR4gAJkmCkD8X96YQJcKkr020rEwZ5UuVRq11ApuJYJSgFSjp0jnyis8zNhAOpDwc1EzaCPW96dHsOpQ0gqvax3+e9KObZW4lc+GYPIXI+QqvFK2DdZqaOHVlsOOrQwg+5rEKI7JAKiKlRhcOBBxY1DklpZj5kUK4k4tcEL/AINla1qgqWp1R2kbq2gGltXtFfTZGFwaP/0z+Zq5RiFtjytnDJTIfxBSbSlhIE7+8pyKEvYwz5ZSnlO/b40q5hxjjMV4fjKAQgkoQlIbRPWBuY58ppk8NSUurV5UtIQtWreFq0gwLEA7mmUY2BtnLjhuVEk/OoHAViCgEfiP6RUeLzRlsStY6gAyT8BS7jeKlGzSNI6m5+XKrOEJTGplCUNhtKUpMk2nzKUd7k39OlJ+JwQcdc1pckLIITY7xsoXN6Y+GeIvCxeHdUArSlaU2E61pBBJi8K615hnkuuHxDrXdSz0i6jPU9arcHdxRapWqbAmNyZtKwy4txhf3XGxaepCovOxijzWQtgAL1LAuAbCesDf40FzdZfPiOr1KX9pRKiRyEnpVjKM1W35HPM3yUN0/wBxTRXmK/QZEIAGlICR0Fq9IrxCpAIMpNwRXpNMVkLuKQlUKWAek3+VS+leBA51WV/pm3uHcR7vcdqJC1UYaUFtlKoCTqv94XRfkNVzXa1pAmRp5E9OVUs1x5ZCR4ZK1TAPlMCJJBuBfpe9VzcfwvuNFPqiTiziCcapZHkUlII+G/wqVIG4v0NKmf4sOKSUq1AiRYAjsY5zNu1V8FxE4yjRoCh9kmbDpA3FLhjHHBQj0XA0027Y6lM96rLwTf3QPS35Ups5xiHl6QqOyRFGME0MS4+zcqCQtoyblF1Jk7hQNv6RRnljBWwxxSZBnGT/APdRJSbLmSATsZ2vtFFcrzh1PvGUGISTtyMHkZoblPEC0YV5kHyLUqUK2BJkKHQj9KlyFsvuJZJEHUoW5wAe5Fh6VS3K3aVfQZRTQz5YlOIfbU0oagqwUfMPvW5iOlGU4hlpbiMW4kFYUA2klxUm2ojdMdDSBhw60+pDJUFo8uoH3RHm837NEsDgktAgXJMqUd1HnJqqWlnklxKo+nW/iNHKoJqj7HYcxCVagkm8aZF4OmTB+NW8jSG3ELJiLn5f4rwVx/EpSblJ7H+wrQ8CS90qjKjninLkFhx1lnzqkrXyvvA3JrNUSTABJr9FcJ5U2/hhqWFDmE/ZP3SVdLcqC5xwNlzbhUW1gpv5nAkdjE+as+DPGUnBPldu5ozJUmhW4byhGHZBWvS44ApStoHJM8hermNZCTKoKdxEbcgP3eoMTw8pDaXdaXmlAhSkjZVoSUG6SJNDnceloQACQbAk/KeVVwayu1yZJRafIYLQUnSr6cq5Th4Ee9AtMTVbLc4aeskwrmlVj/z8KIVunhjIDQEzPDBbCtRJI8wgbHlNJuHB2O4tftT5isS8hJadITBhQH2jNtuXO1Kb2FKsUUpjzRE7TtFVYpWrL5LkF4rElSQk/Zo3/wD7imw4GVmHmAlYN5n3h8xI6VfzD2e4vQVpRMfZB80elCU5UVYdB8qVpUpKpVdQMFJjtcUcebHk5hJOvIkoOPVAVahyEVz4tHnMMIAHKZ+VqrjBeW8QdqtFKuBx0LbnYLSr9D9KYmUBpWKURqBKEgTEhR1EA+lp5TQVOQP2UGHdO4hClAjsRV/M8ynQkDcgqtA8oj41U521sZ0NK8KxT9quVzG+/DX2YY47fwqmUqbQEuKIsgkpAHIAgTbnSkxjFkBKASo7ACT8qu5Zgi9oU9qLKCYSkhKlAm4CiDHqQa17LuGspx7Hg4PVhnwnbUQv1WJ/1B3Bp4RcUYJyTZmGAxjuGs4ggc0yOu4v+4pkw7yXE60HUk/u9BMVgfAYxGHIHiIcQVgQfd1A3i4kzNqX8NjnGSS0YkXG/oY6injLlpglDhMfMTiENp1LISOptS1mPFqRIZTP4lfoKWMS+pZ1LUVHqT+4rgCjuFUTRPZ7mfgN4rFvpB0pHhFREaipUpSnlJ0ye1BsXmy3F+MtQLi1GZ6ASfTePlVhGIRi0NYZLJaWiDKVBWobBMaRHmJJN+VO3EXC2DwTSW2k63olTizqIm0gbCTJsNgKw44wjqN1XOd16KKL3ylHovuBch9m72OYU/p0alAo1W1i4VbobQedDcw9mWKbJ/0lQDYzqBH/AOIrR/Z2p59JQ4+B4aQAkElyNgZnTpHWDTFxbmv8GnWlSSs38MmFL2B0xt8bVpak+RLinRgGZ5T/AA4S2NRWoSuLfD0H96ocOZmMLi23SPKgnUBeQRBj0/Sm/j9bmPU3iWm1IOjQ6i0mDYzzFyLxFZ26hSVFKklKhYpUCCOxBobYzg4vv1LMmPJjaclSfQ7YfI+Mz3p19nOLKfG1hJbbT4pkCQUghMK3Fir1pDBgHvRPB5mttLqUGzyNKvQXp5RTVFSk07Rbw+bOBWsG6iSsHYkmT+t6Y8rzZD1hZY3SfzHUUoYdH0AB/X6V1xBg0sPqCFGJ1JPMDlJHOm3VwLttWPTiJESR6V6hAGwApdyTiQKhD1lcl8j69DTBiHQhJUowAJp7Eos4XMVYdXiIVpOxtMjoRzFHk561mDSmnUhDyAVIi+wvoPQj7J7Vmi85K5VYSmQn/nrXnDuIdU42lkFbqVAoA3I5/SRWPU6WGRrIuJro/o/QtxzceH0HfJWw0VLeXoYWkoKR/wB7pboJsdxNqTeK8BoVraJLSjbqD0V3pl9pIKDhwLJCCkAcojl8RSkMRrToOx5flVsPee9cWGS2+6AHAdwZ7ijWVcVuNwl3zp6/aHx50PcYKVGEz6VWfa7R2q3kQ0PjHLxhyykT4hR4iye/uj4Xrr2Z5V4+KOIUJDW39R2+VzUHtgxZRmCk/wDxpj0vTBwa9/DYNyxgN+IVdVaZN/lauDqck46FbfxSSX5m3HHdkbfRAjiPix57EuJSohtKlISlJ96DBUes0puvrMmI02A63tXOHdIGsmVKAkjlzgVMrEBaJHPlXXwaeGGChBVRllNyds9bZKG1KmdIlR9bE/C1CHVrABHK1MWTYpKHE+KNSD5XBO6VWV/f4UNxuELDy8Oq+klIPUfZPxEUd/vuL+K+pNvFn6C4UY8PCYdJ38NM/ETWG50/d1YSP5ij8Co1uynfCw4JIHhtA9rJ/wCK/PLz2ppR6ia83/TtyyZsj7v7mnVcJI7w+NCRIOwFhb6Vfw+O1QRZaTIIMEdwRtS9gHgJsJ/dqkQowvRJUlYiJNoH9q9XZiot5vjV+It1alFbnvK21W+1HP8AOqGZYZTSilQgjf0IkfStb4Q9nmttvE43fyrSztF5BWT89Meppt4t4SwmIJU42AQPMoWAHesmPUY8zl7N3XDLXHakpH5oUZN6I5BlSsQ8EJSpUXISCT6QOtavkPs9y/EPlCHD5LxzX/ST06xzrU8jyDD4RGjDtJbHMgXPqrc1oVsrk0jEOFOFnXsaFoU2goAISo/dIP0PK5rWMRkbCNT+NcDqiIlXkQOyUAyT8SaCe0Rplp1DjS1N4qdUJFiOSieR+c7GiGW41nNGPCfAS8i8jcfiRPI8xU9nHcpVz0Fcm+pCzwoy4hOIy99SFi6CTqTPNJm6el59KseO1j0HD4tvwcS3eOYP3kHmCIlP+aO5flDWEQrwG1GYKgDKlEbbmJ+VZzxrjHnHvHOHdY0ABKiFA22JWBAPofjTijN/9CpThVIQ4VPxZREJmNgnkPU0v8SZS1ispUpaEF5pBCXLEpUlURrG45elHOGs8azBg4fEWWRBgwFjqI2PVNS4XgBpLbja3XFa42OkCPdOkWUR3tWTVaZ5VHbLa1JP8u3zNC1Emts3aXT0PzM+wpKtKhBHI/vajLbUYJJj3n1SqPuoEJ+qjFGOOMocw75ZdKVAKhK0bQeouUq6p71BgVDQlogaUqKgDe5AB/IfOtNFdnfCvDWJxYV4CAeRWqyQT3/QVbzPIcM44hLmObbUhOhZ8JxQlJg+awn5VpXsqxs4dxmf5a5A/Cq+3qDSJxfgtDzqgLeKsK9dRI+YrmabU5M+ry4Wq2U18+5c0oY0/MXsVwUsOFDeJwriQYCg6lM9bGhWY+OwosPEgoFgTIvsQdlCNjV84ZM7D5UxcPFsEpdbDjFvEQQCIJuRzSUiTbpXRluim1z6CQSm66CM55SINz0pj4I1JxqCixSlSlcrREVNxnwn/BYtQZMswFI1G4Cu/P1ofwpikt4oKWrTKVC/OYgUqyLJi3x6NEiqmkzRc74d8fFIedWPBbQJT1M3FthSTxVk4wzhW2qW1K8o+70BPOtBwGNW4mG1R3Am3alvjrLi1hDK5OoESOf61kx5JKSSN08UdjvqJGMIUkEG/wC4qlrnfeq+vpNd+L+/8Vvs5w8e1qHMQw6bB7DoUD3i8/OvV5opOBUNXlUzHS4tQHF484zDYZo/zMMlSZn3kEgp/wBtx8qixuoYFCTI/wBQxPMafNA6SE371zfYLbDG+z/8OlD/AI5T9P8AVfqRsvoDYSVQqLCqmExAGkdbVTxJkA9qjJ8o9a6dnNGNC5Nd5vidSmlncaUKPZPun5W+FDcC/qjrVp0g2PK4pJxUlZbilUqfQ172lY3Rg1kEyUhIH9RH6VmOGyjxEQFRaCY5ntR3jLiRrFJabZ82lQKydioJgDuPeJ9BVHKFGVkgjVcE7q5ExFgelc7wbTPBp6kqbbH1c7nx2KrPDLSIkqUe/lE/DlWk+zDCtoW8oBKfDQmNgACVajPwAn1pMW7eKafZvjWBiC3iEjUuPDUT5ZB2KTYmSInb41t1mnefDLGnV9zPCW2VsaOKs/ShrQG1LDyVALPlTEQSCfeN5tVng9hrFNBx5ZfcTCVIWBpRaPcFiTfznvtTHnWVoxLSmnBY3B5pPIisn1P5Zio3UOV9LqeXz+JBqnQeH4tJDZj79W+5MmVz6hDi/hReFPjMFXhAyCCdTZ5SenQ/OuGOPsUC2VaFJT74gAr6yeR9K1DCvh1sFSCAtPmQsXEi4UKy/jbhT+FV4rQJYUfXQeh7HkfhW5FY75jgWMzwwUlV7lC4uhXNJH5isrxTb2Efgy26gyCPoQeaTRDg/NnmHwGUKdC/faH2h1HQjrt1rUc5yVjFeGXm9RQZTeD3BjcdRU6EBnDefpxzSkhRaeSPNpiR0UkHdPY+lBcy4txuEX4T7bS+iwCkLHUQY9RFqIZ/wuUqGKwQ0PN3KAPKsenWOXP1pI4q4yXikJ1pS22m8C5KuuoifQDrzqELmN4iy8pDisIUu6gYSvQOshad/TTNFs64idxuHLmXKUpKVBLzKU6XklWxkm6T8NtzSDw5lYx2KQ2twsom5+0rsnoo9+9aRmHARaleXuKaOkgtyfMOcLnn+L5ioEWcs4Bxb+rx0NspO2s+Ie50IIAPfVSjxhwsMvfCUPeOn7RiC32UAYMz/fvrHDPFqg5/DY0eG8LBSrauyhyV3FjUGP8AZ2leICkOaWCSVoN1AzcJPMG9zcd6hLEL2e5yGcWEnZ4aD67p+sj41f46bCX3k386QrttY+sioOPPZ87g/wDqcKsKbCgQDZSFT5R+K/T6VPxVmAfwuHxQsYKVDpPL4EEVxtTCWDXQzx/yTi/j2Ox4XHFlk8WVWufkIjaZIAEk7CjreptvQgSCCFKA5xeOnSgvCqCQt1cwPKj1O/0plZcCEKKkISkpM+nOuzj1UYPpbJg8DzZ8ayOSivXqccdZj4gRO6cO0k256Z2rPscsKUm0EC95B6EGiuIxCsQuIJKz6AckydgP7VpXDHsfSkIXjHUrghXhtjynnBcJ8w22ArJPNj02NbuP5ZznG5Ojj2P8NYhWHU8pIDayPCkgWEyQO5/KmnivgR3FMFA0ahdMnnR17CllOrCwgpH8se4oDlomx6EXoKn2qNpVDuHWkRuhaVifkLVn0mpw6u5w6pl8oZYY9y5Xf0MnxXspzFu/gax+BST+ZFA+JuHsVhEpOIbLeuQgHSSYifdOwkfMVv7XtQwKo1FxBM2KJiOpBpU414iweOLCEpU4AVFQUkpsdNgdwbbxyre264Vszwjul7zpeZjGRYQOPoSolIncbjofnUWMSsLcDhJUmUmSTsY58qlwGJ8N1CySBNyNwOtXuJ81/iFIOhKSgEFYsXLzqI/e9SLsOSO10AgZFeJ2I6VI2mo2zeiId4Z4pMj40S8QG/UUJTzqfCq5UUAYcuYEA9P13/SvsK+Q7qJi0GeqiYHbauGnoSR1iKFvYo+JPQfLqflTdADR4xJ3qLDYweIFO/y5hUG4GxUPTeOcVSZxUok8/wAq+Lidqj5RFwfoLhPPV6v4TFEF5AlDgNnkclDvA6n6U0LaSVBRSCpM6SRcTvB5TWYcMoGPwDJSrTiGDpQ5zSpMRMclJ0068KcQHEJUh1OjENeV1H/sOx/WsGj1ftd2OfE4umvr8xsuPbyujPOJeK2cINJ87h/7aTBA6qP2av4TFM4pjUIW24IIP1BHIihfGXDCcYkKTCXk+6rkR91X6HlSDw3nbmAfUlxKtBMOtncEfaHcfUfCt9FRJxBkD2XuhxpSvDn/AE3BuPwq/Loac+HuMGXmSt1SW1o/mAmB6pncGoeJ+NWG2tDWl9TidjdAB+91/p/Ksiduqe9HqQ0zjLjJtbBawqyVrEFYEBI5g6hJJ2gbdazVjELcWlLifDa1Q4pKtR08ykQL87/WplG1fMi1Ggmp5jwFhXmwpn/RUANC2ySn8Jib+oIPOjWUYt9JS1iUjWBCXUmUux8tK+qTvy50oezfiTSoYR0yD/JV06o/UfEdKf8AF5ghsp8Q6UqMajGkHkCfszyJtSMBTz7JGcYgoeRJghKh7yfQ/pS5l2au4BScNjjqaNmcTeD0Sudj8fnvTri2A4gjUUnkpO6TyI/d6U8FnyVurwONDZc92R/Ld7QfcX+H61CFX2hcPvPpS60srSgE+D/7Jjcx1ntQvh7glx3DOB9RQlweRsj/AMlHdM9B60Twbr+WHQ6FLwRPkWCVKYHIK5lI6/4pkzHOWWWfGUtOgiUQR57SAnrNLPHGcdslwNCcoS3RfJhGbtnLlDCrbJdSJSIkKn7Qvea9W94gBVcHl+lU+MOJXMbiEqXZIOkAckmJSk9LXPM1Dg1wCE7A29KkMaibtT4hnzJJul5LhFrUATyrTfZlnfisrYUfMzGmTugzHyP5istJoxwHji1mDcGy5Qe8j+8Vh8X0yzaWa7pWvkZcMqmbUTF6yvj3LQ2tekQJ1iByO49Aa1GaTPaFh50fjSofEQR+f0ry39K6jbrfZPpNNfNco16uP9u/IyZ0zV/IQVO9koJ+ZAFB14jttambgjC67m3iLAH9I/Zr32OSi976JNv5HPkuK8zOX1ibV4cRJlV6j5VxWdKi6c3J2y8mDcR6VSIvXwHOpEE0wp4d/WrGHSLdZqBwWrtgyQe9RECy9qFWKzq2ok6q1CSrzUWAJtPzI5DYV88TVFtUKJq6lYIqENB9jHEOjELwyreNGk/iSD+af/5p643SWVJxrStDrO9p8RP3SB+9x3GBM4hTLiHWzC0KCge4M1vfFmL8XCeIm3iNhYHMSkH6TXmvE8csGsx58fFun/Pgb9JCOV+zkOXDPETWLY8RJCSP5iZ9w9+296zrj7OWMS8PBSPIIU79/oAOg5Hv813PcUlsh1DmkPCHEhRvtBPUE7g879arJcHKvQabKs0FNGLNieKbizx5VqrIF6leNcN71oKiUGvga+r4USHUmxEgi4I3B6itZ4Uz5GYMKZfALgTpcSftpP2h+vQ1lEd6+w2OcYcS82qFoMjp3B6g86VoA25risZlhVh0uksrB8JRvA/CfsqG0fGkzEAEHn6/u9bIw9h81wfSdxuppcfv1FZVn2UuYVwtui+4I2UOoqIIxcOe0FbSC3iEl5ISQgz5uyVT7yT13Hesz4izsuKLaIEkyEyEpkyUoHIdfhVTO840yhG53PT/AJpew75QZoN0MkFXVxE7JFW8scOokn3hbtH+aFIf1qHzip04o+KL2FvialhGCa6y/FeFiG3fuKST6Agn6VCHRUJVQnFSi4vuBOnZ+isO4FJBFK/tGMMsrH2Xkj4KBB/SiXC2L8TDNK5lAn1iD9ap8fJ/6W4mHEEf7h/evmvh6en8Rh6S/wBHbhhWdrHf4uPzMN4hRoxC0C0m3oa0vgjDS40E+6hEi3aPhvWfZkkvYtI3gAT+VavwGxCnVckpSjt1P6V7bxbWOGmyOHFqvz7DYPDI48eSeblxdLyvzMa4vygYbErQI0nzJA5A8vhQJIg3uK1HivJWnWD4awp1A1BRV8xvz6VmWGYU4oITEnaukcMk8DUpKUxfqYHzr1xnTIMWtbY0Sy/ISpR1H3bGDF+xqq5h0fxAbBIbKwJJ5czNSwlNV6+wA84pgzrKG0MeKgQdUxM+U2v32NAcHZc9qN2AtYpUJ+lDCb0Rxp8nxoZRZC6E/WuWXIr1G3wqui9qhC88ZFa7js9QjAYbUsajh025+7AJ7f2rHm9Qt+Zpuf4iZOEw6A2fHZRpKiQEkXiZB1dbVg12m9s4X2d/obtDlhjy7p9AdmbiSQnzEhNyTPyHIVayfMb+GrltPOlg4olRUTqJ35D5V2pZK9Uxaf8AFascXDgp1OVZckpLux9VcVGg3qhkmZeKmCfMB8xV9W9aDIS19X1fTRIezXKq9rxSoqEL3DmdrwbviN7Gy08lDuOo3FL3F/FDjiiVLK3Fc+SR2HIdqq5zmmgQn3j9KUnFEmSZPOkbGSPkmT3rtY6cq8Ra9cqVNKEmYiCo8tvWviuEjuZr5wQAKhd5CoQYWH/LNe+PVLAOSipZpiGseznMz/CwL6FFN/mPzotxw+ThUk7+Inb4n6Uj+zPGALebJA1BKkydyCQfzFNPHD3/AErQ5lz6BJ/4rxepwKHiipd7/Szv+GPdPH8RGyXCy8tw8rCiGO4k8LDfw7SpcdKlOqH2EmwSOqiB8BUGFVoZt9qSTSq455j3N69GsEczSn0XP2N3jOT2OmjCPWTb+v1L+U8YLQNLzaHAftwNQ77eb0tQLOggvrWyToJlJ2Pe3K81QivgSOdb+DyQz5FnCVDw1t+rgE2526nrQTNcYlT6nEC2qUgi0Da3S1XMuzVM6XkyDYEHQB/UEi4+NOr+ARh2gEMpKjbUNMknvvH6ClYRNxWaHEoUnw0IIv5E3PbtQnwFJ06hE08YPA+EknSdR3NrqPx61YxWHbDJS62oxeT169qlkEbEHyUNoxnTCW9IQoqSpIUJ78qD0zdkLjfu/CqqTVvBtahAt1J2FXmMvak+eT67fAUaAC6mWBoEG437fGrDWWk7qAovlmVa1JQ2jUpRAA3JPS9K+OWEVxTzheBcarCHEra0JbTKQuy1DmQjlA61rXBvAjOEhxwJcf8AvQIQeiepH3vlFM2bqHhLm40mR1ttXntV45BOsXPPX7GnHhbfJ+W2kLSA6j+qOn96aMvxgdQFDfmOlBMybUlRSjYb/DcV5l7wbUVI3O6evavQY52jPkg4tpjQFV4K4ZfCwFDavVKq8pJFGqjiipQQj3j15Co8fiw2mTvyHWqfCbK3sSlOogrNzyHYd6o1GX2eNy8i7Dj3yoGZtglsmVgnVsdxPrQcIm5r9L5bkzIYLOkFCp1JPP171kPF/DJwb2iZQqVNKPMTsfxCw771yPDvFseqyPE+JfuX58OzldBCcXJr1lFxRg5enV5hHoaiey0iSkyOU8+tdmjMUdV5qFV1V6pVq8RYTUCXMI7yqdS6H4ZcGrKl0UAN8NYgJxDeoeUmD8bCtA4zTq8BhNtKVEwOsAfQH51kfjR1pixHEy3ila5CwgJkbGBYxy9K5uq0rnnhlXa7+h1vCs+PHk/uOkXMclTbRCplNh3npS5PyqZ7FLWLkx0m1UcRidPrWzFDarYvimsjqci2dEqKRPSvQZrhKq5NWHMJFU68G49bspUrUW0jRqPI2+m1JIXRDI8x8B5LnLZXod6DXBDQtavEBKJCNgkzcjczGw/OuMe6XVBCmyUJgrAIvPKfSahZzPSnyoKpuTMTzPKvGMeRKvDOpRv5vly6UnLDQs8c4pDmIlsFKQkCCNMRyigGFwi3PdExv/k0U4md8R5SouYED0orgWgGwiBb61akK2UsNiFNgNlsAdRcnvFT4ZvygqABi+36V0pgSANQvEHarqcOOd6cWyohmdhWjeyPLvO9iFD3AG0H8Ruv5DT/ALqRQelar7LHEqwUDk6sK7mx/IiuN4/mli0Utvel+Zfp1c+R0mBQ3Olww6T9w/lFXlqoTxSqMI8fwGvn2H3s0I9rR1MMbml6ow3NGPO4ASPMf70ufwahadue1NOP/mr9Z+aQaDYxVpG4+tfU4r3U0YdbxqMif/Z/uc5TjVNk8084/OjuIxqUp1b9O9KTB88mwO/epFurUSAITy7CrFKjI0duvlxepe/ToOlM3B64W4OadKk323n6hNLzCOtG8jWlLmqR90n4TVWVLbydTwh1qo+XN/Cjc8tfCkhY+0AfmL1S4tyMYvDqbgax5myfvDlPQi1BvZ5mvjMKTzbXA/pN0/kRTsbgGvnOpjk0WrddYvj+fAsk45Fa6M/Ovg2hQPS+4PSP0rlbYT5iJinL2kZT4OJ8RHuvSr0WI1j4yD8TSibpMdP8V9G0mojqMMcse6OROLjKgO/lwWCR5VdLUIcEWNj0piS4o3kK7bGhucsbLA3sZ+lXMAObqwl4iqyBXc0oSw26o7bc7V9rM16o6UetQTTdAEq8RGx+NUyZNduCumWSogASTagQ4KLVyBNelVfAxQCdFPSvtNdBdS4fDqWoJQCSdgKNkG/JHStpKjyGn1O019mSiRHIfmf+PzqxgcItptKNBOkXuLmvMQ3YFaTY9Rc/OkYRfVgVF1Kik6Zse4q45l6Cd1A9jFWcyd0qSnkkfU0OW9qJ6czVkXaFa5JUtJQRcXI7k33KqJuKgUFSoynVvMgdADcn8qLrN6YVn2q1aD7GnpZxKJ911Kv9yY/9azynL2OvEP4hH3kJV/tUR/7Vx/HobtBP0p/qi/TOpmp0L4pE4R//AO2aKVRz5vVhn09Wlj/xNfO9M6zQfqv3OpGW1qXkYLnTkPR1Qk/pVB5U19jcSVllRFy184NQqVX1mEXFUzn6zNHNnlkj0bIsQO1fM7V88a+SYFMZuxIKI4EQhr8bs/CUgfkaGJNGHUlPgJG6dPz3/M1Vlf4V6nQ0ELjln5Rf6jT7M8Zoe0H7WpG+95T8o/8AKtZQq3wrBstx5YeWpP2FhcTMxf4/81u7TgUkFNwQCPQiRXk/6r02zLDKv8lT+MeP2E0c7i4/zkRfaviAG2U8y4T8AmD+YrNpg00+1XHasYlsbNtyfVR/sBSh4siYrueCYnj0UE+/P5lGpd5GVytCFwpOgH3VDY+vSocxblKgDIiRXeMOoREpPzBqnhCRqQeW1dUpBqRUqRUddBdBEJ8QmUp7VAavjDqcTCRJF4qbKMnU66ELSpKd1Egi3YnnQYQWRTZwdlti6fRHrzP6VaZ4SQ2oLKitIPukAfMzejqFEAAIsNoj8qrlPikFI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>
              <a:latin typeface="Agfa Rotis Sans Serif" panose="02000606080000020004" pitchFamily="2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096000" y="1556792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err="1"/>
              <a:t>Reasons</a:t>
            </a:r>
            <a:r>
              <a:rPr lang="es-ES_tradnl" sz="2000" b="1" dirty="0"/>
              <a:t> </a:t>
            </a:r>
            <a:r>
              <a:rPr lang="es-ES_tradnl" sz="2000" b="1" dirty="0" err="1"/>
              <a:t>why</a:t>
            </a:r>
            <a:r>
              <a:rPr lang="es-ES_tradnl" sz="2000" b="1" dirty="0"/>
              <a:t> </a:t>
            </a:r>
            <a:r>
              <a:rPr lang="es-ES_tradnl" sz="2000" b="1" dirty="0" err="1"/>
              <a:t>vacancies</a:t>
            </a:r>
            <a:r>
              <a:rPr lang="es-ES_tradnl" sz="2000" b="1" dirty="0"/>
              <a:t> are </a:t>
            </a:r>
            <a:r>
              <a:rPr lang="es-ES_tradnl" sz="2000" b="1" dirty="0" err="1"/>
              <a:t>not</a:t>
            </a:r>
            <a:r>
              <a:rPr lang="es-ES_tradnl" sz="2000" b="1" dirty="0"/>
              <a:t> </a:t>
            </a:r>
            <a:r>
              <a:rPr lang="es-ES_tradnl" sz="2000" b="1" dirty="0" err="1"/>
              <a:t>covered</a:t>
            </a:r>
            <a:r>
              <a:rPr lang="es-ES_tradnl" sz="2000" b="1" dirty="0"/>
              <a:t> </a:t>
            </a:r>
            <a:r>
              <a:rPr lang="es-ES_tradnl" sz="2000" b="1" dirty="0" err="1"/>
              <a:t>by</a:t>
            </a:r>
            <a:r>
              <a:rPr lang="es-ES_tradnl" sz="2000" b="1" dirty="0"/>
              <a:t> </a:t>
            </a:r>
            <a:r>
              <a:rPr lang="es-ES_tradnl" sz="2000" b="1" dirty="0" err="1"/>
              <a:t>employers</a:t>
            </a:r>
            <a:endParaRPr lang="es-MX" sz="2000" b="1" dirty="0"/>
          </a:p>
        </p:txBody>
      </p:sp>
      <p:graphicFrame>
        <p:nvGraphicFramePr>
          <p:cNvPr id="14" name="1 Gráfico"/>
          <p:cNvGraphicFramePr/>
          <p:nvPr>
            <p:extLst>
              <p:ext uri="{D42A27DB-BD31-4B8C-83A1-F6EECF244321}">
                <p14:modId xmlns:p14="http://schemas.microsoft.com/office/powerpoint/2010/main" val="4066982583"/>
              </p:ext>
            </p:extLst>
          </p:nvPr>
        </p:nvGraphicFramePr>
        <p:xfrm>
          <a:off x="1524000" y="3068960"/>
          <a:ext cx="370790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1524000" y="1484785"/>
            <a:ext cx="38519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 err="1"/>
              <a:t>Question</a:t>
            </a:r>
            <a:r>
              <a:rPr lang="es-ES_tradnl" sz="2000" b="1" dirty="0"/>
              <a:t> to </a:t>
            </a:r>
            <a:r>
              <a:rPr lang="es-ES_tradnl" sz="2000" b="1" dirty="0" err="1"/>
              <a:t>employers</a:t>
            </a:r>
            <a:r>
              <a:rPr lang="es-ES_tradnl" sz="2000" b="1" dirty="0"/>
              <a:t>:</a:t>
            </a:r>
          </a:p>
          <a:p>
            <a:r>
              <a:rPr lang="es-ES_tradnl" sz="2000" dirty="0"/>
              <a:t>Do </a:t>
            </a:r>
            <a:r>
              <a:rPr lang="es-ES_tradnl" sz="2000" dirty="0" err="1"/>
              <a:t>you</a:t>
            </a:r>
            <a:r>
              <a:rPr lang="es-ES_tradnl" sz="2000" dirty="0"/>
              <a:t> </a:t>
            </a:r>
            <a:r>
              <a:rPr lang="es-ES_tradnl" sz="2000" dirty="0" err="1"/>
              <a:t>have</a:t>
            </a:r>
            <a:r>
              <a:rPr lang="es-ES_tradnl" sz="2000" dirty="0"/>
              <a:t> </a:t>
            </a:r>
            <a:r>
              <a:rPr lang="es-ES_tradnl" sz="2000" dirty="0" err="1"/>
              <a:t>or</a:t>
            </a:r>
            <a:r>
              <a:rPr lang="es-ES_tradnl" sz="2000" dirty="0"/>
              <a:t> </a:t>
            </a:r>
            <a:r>
              <a:rPr lang="es-ES_tradnl" sz="2000" dirty="0" err="1"/>
              <a:t>have</a:t>
            </a:r>
            <a:r>
              <a:rPr lang="es-ES_tradnl" sz="2000" dirty="0"/>
              <a:t> </a:t>
            </a:r>
            <a:r>
              <a:rPr lang="es-ES_tradnl" sz="2000" dirty="0" err="1"/>
              <a:t>had</a:t>
            </a:r>
            <a:r>
              <a:rPr lang="es-ES_tradnl" sz="2000" dirty="0"/>
              <a:t> a </a:t>
            </a:r>
            <a:r>
              <a:rPr lang="es-ES_tradnl" sz="2000" dirty="0" err="1"/>
              <a:t>vacant</a:t>
            </a:r>
            <a:r>
              <a:rPr lang="es-ES_tradnl" sz="2000" dirty="0"/>
              <a:t> positions </a:t>
            </a:r>
            <a:r>
              <a:rPr lang="es-ES_tradnl" sz="2000" dirty="0" err="1"/>
              <a:t>without</a:t>
            </a:r>
            <a:r>
              <a:rPr lang="es-ES_tradnl" sz="2000" dirty="0"/>
              <a:t> </a:t>
            </a:r>
            <a:r>
              <a:rPr lang="es-ES_tradnl" sz="2000" dirty="0" err="1"/>
              <a:t>them</a:t>
            </a:r>
            <a:r>
              <a:rPr lang="es-ES_tradnl" sz="2000" dirty="0"/>
              <a:t> </a:t>
            </a:r>
            <a:r>
              <a:rPr lang="es-ES_tradnl" sz="2000" dirty="0" err="1"/>
              <a:t>being</a:t>
            </a:r>
            <a:r>
              <a:rPr lang="es-ES_tradnl" sz="2000" dirty="0"/>
              <a:t> </a:t>
            </a:r>
            <a:r>
              <a:rPr lang="es-ES_tradnl" sz="2000" dirty="0" err="1"/>
              <a:t>occupied</a:t>
            </a:r>
            <a:r>
              <a:rPr lang="es-ES_tradnl" sz="2000" dirty="0"/>
              <a:t> </a:t>
            </a:r>
            <a:r>
              <a:rPr lang="es-ES_tradnl" sz="2000" dirty="0" err="1"/>
              <a:t>despite</a:t>
            </a:r>
            <a:r>
              <a:rPr lang="es-ES_tradnl" sz="2000" dirty="0"/>
              <a:t> </a:t>
            </a:r>
            <a:r>
              <a:rPr lang="es-ES_tradnl" sz="2000" dirty="0" err="1"/>
              <a:t>having</a:t>
            </a:r>
            <a:r>
              <a:rPr lang="es-ES_tradnl" sz="2000" dirty="0"/>
              <a:t> </a:t>
            </a:r>
            <a:r>
              <a:rPr lang="es-ES_tradnl" sz="2000" dirty="0" err="1"/>
              <a:t>candidates</a:t>
            </a:r>
            <a:r>
              <a:rPr lang="es-ES_tradnl" sz="2000" dirty="0"/>
              <a:t>?</a:t>
            </a:r>
            <a:endParaRPr lang="es-MX" sz="2000" i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524000" y="6611780"/>
            <a:ext cx="44678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Fuente: CIDAC (2014) </a:t>
            </a:r>
            <a:r>
              <a:rPr lang="es-MX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 de Competencias Profesionales (ENCOP).</a:t>
            </a:r>
          </a:p>
        </p:txBody>
      </p:sp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1352066634"/>
              </p:ext>
            </p:extLst>
          </p:nvPr>
        </p:nvGraphicFramePr>
        <p:xfrm>
          <a:off x="5231904" y="2263433"/>
          <a:ext cx="532859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73936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" y="42863"/>
            <a:ext cx="10139300" cy="1628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z="3600" dirty="0"/>
              <a:t>…</a:t>
            </a:r>
            <a:r>
              <a:rPr lang="es-ES" sz="3600" dirty="0" err="1"/>
              <a:t>but</a:t>
            </a:r>
            <a:r>
              <a:rPr lang="es-ES" sz="3600" dirty="0"/>
              <a:t>, </a:t>
            </a:r>
            <a:r>
              <a:rPr lang="es-ES" sz="3600" dirty="0" err="1"/>
              <a:t>Higher</a:t>
            </a:r>
            <a:r>
              <a:rPr lang="es-ES" sz="3600" dirty="0"/>
              <a:t> </a:t>
            </a:r>
            <a:r>
              <a:rPr lang="es-ES" sz="3600" dirty="0" err="1"/>
              <a:t>Education</a:t>
            </a:r>
            <a:r>
              <a:rPr lang="es-ES" sz="3600" dirty="0"/>
              <a:t> </a:t>
            </a:r>
            <a:r>
              <a:rPr lang="es-ES" sz="3600" dirty="0" err="1"/>
              <a:t>graduates</a:t>
            </a:r>
            <a:r>
              <a:rPr lang="es-ES" sz="3600" dirty="0"/>
              <a:t> </a:t>
            </a:r>
            <a:r>
              <a:rPr lang="es-ES" sz="3600" dirty="0" err="1"/>
              <a:t>have</a:t>
            </a:r>
            <a:r>
              <a:rPr lang="es-ES" sz="3600" dirty="0"/>
              <a:t> </a:t>
            </a:r>
            <a:r>
              <a:rPr lang="es-ES" sz="3600" dirty="0" err="1"/>
              <a:t>major</a:t>
            </a:r>
            <a:r>
              <a:rPr lang="es-ES" sz="3600" dirty="0"/>
              <a:t> </a:t>
            </a:r>
            <a:r>
              <a:rPr lang="es-ES" sz="3600" dirty="0" err="1"/>
              <a:t>difficulties</a:t>
            </a:r>
            <a:r>
              <a:rPr lang="es-ES" sz="3600" dirty="0"/>
              <a:t> </a:t>
            </a:r>
            <a:r>
              <a:rPr lang="es-ES" sz="3600" dirty="0" err="1"/>
              <a:t>finding</a:t>
            </a:r>
            <a:r>
              <a:rPr lang="es-ES" sz="3600" dirty="0"/>
              <a:t> </a:t>
            </a:r>
            <a:r>
              <a:rPr lang="es-ES" sz="3600" dirty="0" err="1"/>
              <a:t>qualified</a:t>
            </a:r>
            <a:r>
              <a:rPr lang="es-ES" sz="3600" dirty="0"/>
              <a:t> </a:t>
            </a:r>
            <a:r>
              <a:rPr lang="es-ES" sz="3600" dirty="0" err="1"/>
              <a:t>jobs</a:t>
            </a:r>
            <a:endParaRPr lang="es-MX" sz="3600" dirty="0"/>
          </a:p>
        </p:txBody>
      </p:sp>
      <p:sp>
        <p:nvSpPr>
          <p:cNvPr id="1035" name="AutoShape 11" descr="data:image/jpeg;base64,/9j/4AAQSkZJRgABAQAAAQABAAD/2wCEAAkGBxQTEhUUExQWFhUXGB4aFxgYGBocHhsdIBodHxoeHRcYHCgiGhwlHR4aITEhJSkrLi4uGh8zODMsNygtLisBCgoKDg0OGxAQGywkICYtLCwsLC8sLCwsLCwsLSwsLCwsLCwsLCwsLCwsLCwsLCwsLCwsLCwsLCwsLCwsLCwsLP/AABEIAMABAAMBIgACEQEDEQH/xAAcAAACAwEBAQEAAAAAAAAAAAAFBgMEBwIBAAj/xABCEAABAwIEBAMFBgUDBAEFAQABAgMRACEEBRIxBkFRYRMicQcygZGhQlJiscHwFDNy0fEjkuEkQ6LCYxZzgoOyFf/EABsBAAIDAQEBAAAAAAAAAAAAAAECAAMEBQYH/8QAMhEAAgIBAwIDBgUEAwAAAAAAAAECEQMEEiExQQVRYRMicYHB0TKRobHwBiNC4TNS8f/aAAwDAQACEQMRAD8AyFTEKIG36121I6UYxGE3HXYgc6GKgC+43qtOySVHfhE3SFRAntf60RweGc8QSIkTcx8utDGXCi6SRc/49KmYxKvE0qnT++RsLUJWKMzeWskqSVOIMAqATPx7VKnh95KoS7DQFlEeae6Un8qFl9wjUh9VtkaFSfVQNuld4DMcUDAWQFbqg27nrFUXLzBbZYxTBSoRuFWMRMGCaZMLh9aVE2mFW5kdY9aXHMA4yrU68lwOeZETcTcwTbcWo6krTDiNghSTJtJgiR0tE8quVN8jtNLkGZtigy4U6klIERN+nWmHJcX4yEaGisJmL8zG/WIpLxWALjq3DCypYUsIuAYMSe8V5hswUqC02AoK0qbMBURuO1SUEuhIjHxI2UvNBQIIVy7pP6ir+UH/AKnGCVJUQIgSZCZ69zQfHpxbiAtoJdQhzSYBB1BJ1eYmIE7gdKFYHEYhLhDrgS6P5jZSnUdoCuoI6cjUjGyWFuGMXpPhahpKjqWTAECCSO1rVZazZGpZLvlSQnWElQ53gbD1oHneYeK4CopS4sBOkQEwNpA29a4wCE4grhRbShOpxRTKVBOwkwL7A3ozxwirkStxLiyl10EuSYSQrQpPlvG4uLb00ZHxBhUuFtZWExB8hIT0+PalnFY9LiktJEJCgpKNZJATMCeSYNxsbUOTmJIWhlsp8MHVOyVchA3JIN+1M8cW/eAvQYc8DSla2VJ0tzK1ggqmPdBHKDvtNX+HcCrx0aIULr3EaYN97ilHP2Q14XioU4442CYVpCSbxA5RF968aYCXcKlLqm0qP+p5tXhm5tJE26xekUItXEO2nyHmMNrdB/8AlMDlHL611mGVpLC8SVeYqQEJ7KVcn0AH1qwt1DLZecNwvUDYjTG8DmTHzNCRxEzifEbSlQJeSWtQEpaCVatRBuoqItQXPI1+QwgNNYcBU61N6WxFgdMkzy3qPjd5GkYdtIT4ShrMfaCTF+kEfEUxlpo4ZsHQVBSTtJ3EzKhIgREc6TOLM2QhxxDUurxCgpQKSnQm5MCTJNoNog0Ni7BUuxSzfNmsQcOG0lCkaW1pJJFpvft2qTEMDS2mPsqWfUx/xVFeLlwEpUlKErUZM7CBt6mvMNxGV6ElxepaQgzEGB2E0Wr7BXxOMxMrMbrV8oA+lFMY1BCOkSKHZcQt0K6uBI9BdR/fSrGKfJWonrypXwRl7Aogq6V07hEkKJKtr2AA9L1HgDIJN4rtbxTa+k7xf6TSzjJr3RXKugO0INk6Sf6j+c0JWq8bfvrRHH4hszEhXWN/rahI60sVwPBOuQxkiPeV8BX2dZycNohAUVybmIA6VdyxvS2gczc/GlHi7F68QQNkDT/eroIWTGwZOtezaz3BR/eoMZw4BK1pcSOYHhn6TRZeaMKOhTjiCroqQmNthz/Svm2EgT/MO6Tfbv1qtT+IE0xfQ1hbHW7blpT+polhHsKIgqJGw0pv8b04pzZMQW0E/D866w2epiFMI53EW+lNVkqIuozODDbA+Nz+VQcQZw+wx4nlTJCNOnkZm/pUfFPE2MGJKcOrSjSCElIX6nUR9KF47M8Vi2HGMSga0qSpshITJuCOh6706x9wWuwDVjJSBqsAQOlHcuzRa8GpAQVL9wzaUke8J3tagPDOFUrUtLYcAIEEC3eTYUzHEIIJ1adNlTHlPMVc1GXAvMewT4dwrGDfw7C1JcS8ELdJGnRIVpkAmTeTUGb8Ntu4haW0KU8SS0AbggWsbGYnelrMM2YkFOpahsoWj486KYTM1hYfCtJQ3IUTELBidX1+NLKKRbijPJaig6/xk0xhWw0grcv4jZ8oQbDzGJvOwv6UBxmXOraONxSgh1xQQ0lKYkASVap90CBtJoPDjwWhoawshZKjHmAUAb7WUfWnZ7FlzDNNFOlxGjzWUPLvA7ib96Vw2v3UCLT6sWnclOHIUqZUhK08yQq4JPI187i0PaGSAjV9rmgSAYHP0o0ylQHmWVnqQB8gKr5jl3jEHWoKHclJ9Qaf2YiydjnIcswicQWnAohSkoCpMqSZB18hII27U2Z1iU/wYQttBUHlpaCQEwhB0SSPfMCDM+9SEvCvreSFgJCEHzjYmZn1os8h1a2QFSlEgDcnUqVfEmPlWaeGcskZW0u/y/nJpcscVLY+jW3jz+xOwywNRU0lZWQT4idURsBfbeg+aZChxepKtP4dFh6CaOYrDqbWULSUrSYIPKoTatkVFq0ZJSk3z1B2a4JS2S2laiBEBQFo/pF+woNwvlo8dMuTe+m0D48pplOMR1k9/L+dCc0ycqWHWrLNilN9U8x3oShxSIn5hzifM3MO2nw1yVHTysAD051Bk2TLeDeNehSVhTcDdJEQpXrf5d6W389UhQTiEeMkH3VeRSTN7ib+tank2CQ0gobQUhUKIPmExYg+lZ62RoaMLFjG5Y5pPhpBtsqSPptSLg3SyqVNaweaTMdxatdzlSFBpvXCnXkJA5GPOrbYQmJ71Tz3hthYUf4bQtSCT4b/AJEqvA0wN7WFSEklyWbL6CXk2KZkKbWfKD5DYyeom9SBySTAorjEIbYS2gIMAJkXMjc7daoZbhVOqShCSonteOZ+VVuSl0FTvod4zHJbZIvqO0fnXuX5027ZKoVzSrn6GhPEmJQcQ8gABKVFHoBall1m+/pWnFSQJrk0HF4FLnLSr98udBUYFRc0AXBg/wB6i4VzV9awyR4gAJkmCkD8X96YQJcKkr020rEwZ5UuVRq11ApuJYJSgFSjp0jnyis8zNhAOpDwc1EzaCPW96dHsOpQ0gqvax3+e9KObZW4lc+GYPIXI+QqvFK2DdZqaOHVlsOOrQwg+5rEKI7JAKiKlRhcOBBxY1DklpZj5kUK4k4tcEL/AINla1qgqWp1R2kbq2gGltXtFfTZGFwaP/0z+Zq5RiFtjytnDJTIfxBSbSlhIE7+8pyKEvYwz5ZSnlO/b40q5hxjjMV4fjKAQgkoQlIbRPWBuY58ppk8NSUurV5UtIQtWreFq0gwLEA7mmUY2BtnLjhuVEk/OoHAViCgEfiP6RUeLzRlsStY6gAyT8BS7jeKlGzSNI6m5+XKrOEJTGplCUNhtKUpMk2nzKUd7k39OlJ+JwQcdc1pckLIITY7xsoXN6Y+GeIvCxeHdUArSlaU2E61pBBJi8K615hnkuuHxDrXdSz0i6jPU9arcHdxRapWqbAmNyZtKwy4txhf3XGxaepCovOxijzWQtgAL1LAuAbCesDf40FzdZfPiOr1KX9pRKiRyEnpVjKM1W35HPM3yUN0/wBxTRXmK/QZEIAGlICR0Fq9IrxCpAIMpNwRXpNMVkLuKQlUKWAek3+VS+leBA51WV/pm3uHcR7vcdqJC1UYaUFtlKoCTqv94XRfkNVzXa1pAmRp5E9OVUs1x5ZCR4ZK1TAPlMCJJBuBfpe9VzcfwvuNFPqiTiziCcapZHkUlII+G/wqVIG4v0NKmf4sOKSUq1AiRYAjsY5zNu1V8FxE4yjRoCh9kmbDpA3FLhjHHBQj0XA0027Y6lM96rLwTf3QPS35Ups5xiHl6QqOyRFGME0MS4+zcqCQtoyblF1Jk7hQNv6RRnljBWwxxSZBnGT/APdRJSbLmSATsZ2vtFFcrzh1PvGUGISTtyMHkZoblPEC0YV5kHyLUqUK2BJkKHQj9KlyFsvuJZJEHUoW5wAe5Fh6VS3K3aVfQZRTQz5YlOIfbU0oagqwUfMPvW5iOlGU4hlpbiMW4kFYUA2klxUm2ojdMdDSBhw60+pDJUFo8uoH3RHm837NEsDgktAgXJMqUd1HnJqqWlnklxKo+nW/iNHKoJqj7HYcxCVagkm8aZF4OmTB+NW8jSG3ELJiLn5f4rwVx/EpSblJ7H+wrQ8CS90qjKjninLkFhx1lnzqkrXyvvA3JrNUSTABJr9FcJ5U2/hhqWFDmE/ZP3SVdLcqC5xwNlzbhUW1gpv5nAkdjE+as+DPGUnBPldu5ozJUmhW4byhGHZBWvS44ApStoHJM8hermNZCTKoKdxEbcgP3eoMTw8pDaXdaXmlAhSkjZVoSUG6SJNDnceloQACQbAk/KeVVwayu1yZJRafIYLQUnSr6cq5Th4Ee9AtMTVbLc4aeskwrmlVj/z8KIVunhjIDQEzPDBbCtRJI8wgbHlNJuHB2O4tftT5isS8hJadITBhQH2jNtuXO1Kb2FKsUUpjzRE7TtFVYpWrL5LkF4rElSQk/Zo3/wD7imw4GVmHmAlYN5n3h8xI6VfzD2e4vQVpRMfZB80elCU5UVYdB8qVpUpKpVdQMFJjtcUcebHk5hJOvIkoOPVAVahyEVz4tHnMMIAHKZ+VqrjBeW8QdqtFKuBx0LbnYLSr9D9KYmUBpWKURqBKEgTEhR1EA+lp5TQVOQP2UGHdO4hClAjsRV/M8ynQkDcgqtA8oj41U521sZ0NK8KxT9quVzG+/DX2YY47fwqmUqbQEuKIsgkpAHIAgTbnSkxjFkBKASo7ACT8qu5Zgi9oU9qLKCYSkhKlAm4CiDHqQa17LuGspx7Hg4PVhnwnbUQv1WJ/1B3Bp4RcUYJyTZmGAxjuGs4ggc0yOu4v+4pkw7yXE60HUk/u9BMVgfAYxGHIHiIcQVgQfd1A3i4kzNqX8NjnGSS0YkXG/oY6injLlpglDhMfMTiENp1LISOptS1mPFqRIZTP4lfoKWMS+pZ1LUVHqT+4rgCjuFUTRPZ7mfgN4rFvpB0pHhFREaipUpSnlJ0ye1BsXmy3F+MtQLi1GZ6ASfTePlVhGIRi0NYZLJaWiDKVBWobBMaRHmJJN+VO3EXC2DwTSW2k63olTizqIm0gbCTJsNgKw44wjqN1XOd16KKL3ylHovuBch9m72OYU/p0alAo1W1i4VbobQedDcw9mWKbJ/0lQDYzqBH/AOIrR/Z2p59JQ4+B4aQAkElyNgZnTpHWDTFxbmv8GnWlSSs38MmFL2B0xt8bVpak+RLinRgGZ5T/AA4S2NRWoSuLfD0H96ocOZmMLi23SPKgnUBeQRBj0/Sm/j9bmPU3iWm1IOjQ6i0mDYzzFyLxFZ26hSVFKklKhYpUCCOxBobYzg4vv1LMmPJjaclSfQ7YfI+Mz3p19nOLKfG1hJbbT4pkCQUghMK3Fir1pDBgHvRPB5mttLqUGzyNKvQXp5RTVFSk07Rbw+bOBWsG6iSsHYkmT+t6Y8rzZD1hZY3SfzHUUoYdH0AB/X6V1xBg0sPqCFGJ1JPMDlJHOm3VwLttWPTiJESR6V6hAGwApdyTiQKhD1lcl8j69DTBiHQhJUowAJp7Eos4XMVYdXiIVpOxtMjoRzFHk561mDSmnUhDyAVIi+wvoPQj7J7Vmi85K5VYSmQn/nrXnDuIdU42lkFbqVAoA3I5/SRWPU6WGRrIuJro/o/QtxzceH0HfJWw0VLeXoYWkoKR/wB7pboJsdxNqTeK8BoVraJLSjbqD0V3pl9pIKDhwLJCCkAcojl8RSkMRrToOx5flVsPee9cWGS2+6AHAdwZ7ijWVcVuNwl3zp6/aHx50PcYKVGEz6VWfa7R2q3kQ0PjHLxhyykT4hR4iye/uj4Xrr2Z5V4+KOIUJDW39R2+VzUHtgxZRmCk/wDxpj0vTBwa9/DYNyxgN+IVdVaZN/lauDqck46FbfxSSX5m3HHdkbfRAjiPix57EuJSohtKlISlJ96DBUes0puvrMmI02A63tXOHdIGsmVKAkjlzgVMrEBaJHPlXXwaeGGChBVRllNyds9bZKG1KmdIlR9bE/C1CHVrABHK1MWTYpKHE+KNSD5XBO6VWV/f4UNxuELDy8Oq+klIPUfZPxEUd/vuL+K+pNvFn6C4UY8PCYdJ38NM/ETWG50/d1YSP5ij8Co1uynfCw4JIHhtA9rJ/wCK/PLz2ppR6ia83/TtyyZsj7v7mnVcJI7w+NCRIOwFhb6Vfw+O1QRZaTIIMEdwRtS9gHgJsJ/dqkQowvRJUlYiJNoH9q9XZiot5vjV+It1alFbnvK21W+1HP8AOqGZYZTSilQgjf0IkfStb4Q9nmttvE43fyrSztF5BWT89Meppt4t4SwmIJU42AQPMoWAHesmPUY8zl7N3XDLXHakpH5oUZN6I5BlSsQ8EJSpUXISCT6QOtavkPs9y/EPlCHD5LxzX/ST06xzrU8jyDD4RGjDtJbHMgXPqrc1oVsrk0jEOFOFnXsaFoU2goAISo/dIP0PK5rWMRkbCNT+NcDqiIlXkQOyUAyT8SaCe0Rplp1DjS1N4qdUJFiOSieR+c7GiGW41nNGPCfAS8i8jcfiRPI8xU9nHcpVz0Fcm+pCzwoy4hOIy99SFi6CTqTPNJm6el59KseO1j0HD4tvwcS3eOYP3kHmCIlP+aO5flDWEQrwG1GYKgDKlEbbmJ+VZzxrjHnHvHOHdY0ABKiFA22JWBAPofjTijN/9CpThVIQ4VPxZREJmNgnkPU0v8SZS1ispUpaEF5pBCXLEpUlURrG45elHOGs8azBg4fEWWRBgwFjqI2PVNS4XgBpLbja3XFa42OkCPdOkWUR3tWTVaZ5VHbLa1JP8u3zNC1Emts3aXT0PzM+wpKtKhBHI/vajLbUYJJj3n1SqPuoEJ+qjFGOOMocw75ZdKVAKhK0bQeouUq6p71BgVDQlogaUqKgDe5AB/IfOtNFdnfCvDWJxYV4CAeRWqyQT3/QVbzPIcM44hLmObbUhOhZ8JxQlJg+awn5VpXsqxs4dxmf5a5A/Cq+3qDSJxfgtDzqgLeKsK9dRI+YrmabU5M+ry4Wq2U18+5c0oY0/MXsVwUsOFDeJwriQYCg6lM9bGhWY+OwosPEgoFgTIvsQdlCNjV84ZM7D5UxcPFsEpdbDjFvEQQCIJuRzSUiTbpXRluim1z6CQSm66CM55SINz0pj4I1JxqCixSlSlcrREVNxnwn/BYtQZMswFI1G4Cu/P1ofwpikt4oKWrTKVC/OYgUqyLJi3x6NEiqmkzRc74d8fFIedWPBbQJT1M3FthSTxVk4wzhW2qW1K8o+70BPOtBwGNW4mG1R3Am3alvjrLi1hDK5OoESOf61kx5JKSSN08UdjvqJGMIUkEG/wC4qlrnfeq+vpNd+L+/8Vvs5w8e1qHMQw6bB7DoUD3i8/OvV5opOBUNXlUzHS4tQHF484zDYZo/zMMlSZn3kEgp/wBtx8qixuoYFCTI/wBQxPMafNA6SE371zfYLbDG+z/8OlD/AI5T9P8AVfqRsvoDYSVQqLCqmExAGkdbVTxJkA9qjJ8o9a6dnNGNC5Nd5vidSmlncaUKPZPun5W+FDcC/qjrVp0g2PK4pJxUlZbilUqfQ172lY3Rg1kEyUhIH9RH6VmOGyjxEQFRaCY5ntR3jLiRrFJabZ82lQKydioJgDuPeJ9BVHKFGVkgjVcE7q5ExFgelc7wbTPBp6kqbbH1c7nx2KrPDLSIkqUe/lE/DlWk+zDCtoW8oBKfDQmNgACVajPwAn1pMW7eKafZvjWBiC3iEjUuPDUT5ZB2KTYmSInb41t1mnefDLGnV9zPCW2VsaOKs/ShrQG1LDyVALPlTEQSCfeN5tVng9hrFNBx5ZfcTCVIWBpRaPcFiTfznvtTHnWVoxLSmnBY3B5pPIisn1P5Zio3UOV9LqeXz+JBqnQeH4tJDZj79W+5MmVz6hDi/hReFPjMFXhAyCCdTZ5SenQ/OuGOPsUC2VaFJT74gAr6yeR9K1DCvh1sFSCAtPmQsXEi4UKy/jbhT+FV4rQJYUfXQeh7HkfhW5FY75jgWMzwwUlV7lC4uhXNJH5isrxTb2Efgy26gyCPoQeaTRDg/NnmHwGUKdC/faH2h1HQjrt1rUc5yVjFeGXm9RQZTeD3BjcdRU6EBnDefpxzSkhRaeSPNpiR0UkHdPY+lBcy4txuEX4T7bS+iwCkLHUQY9RFqIZ/wuUqGKwQ0PN3KAPKsenWOXP1pI4q4yXikJ1pS22m8C5KuuoifQDrzqELmN4iy8pDisIUu6gYSvQOshad/TTNFs64idxuHLmXKUpKVBLzKU6XklWxkm6T8NtzSDw5lYx2KQ2twsom5+0rsnoo9+9aRmHARaleXuKaOkgtyfMOcLnn+L5ioEWcs4Bxb+rx0NspO2s+Ie50IIAPfVSjxhwsMvfCUPeOn7RiC32UAYMz/fvrHDPFqg5/DY0eG8LBSrauyhyV3FjUGP8AZ2leICkOaWCSVoN1AzcJPMG9zcd6hLEL2e5yGcWEnZ4aD67p+sj41f46bCX3k386QrttY+sioOPPZ87g/wDqcKsKbCgQDZSFT5R+K/T6VPxVmAfwuHxQsYKVDpPL4EEVxtTCWDXQzx/yTi/j2Ox4XHFlk8WVWufkIjaZIAEk7CjreptvQgSCCFKA5xeOnSgvCqCQt1cwPKj1O/0plZcCEKKkISkpM+nOuzj1UYPpbJg8DzZ8ayOSivXqccdZj4gRO6cO0k256Z2rPscsKUm0EC95B6EGiuIxCsQuIJKz6AckydgP7VpXDHsfSkIXjHUrghXhtjynnBcJ8w22ArJPNj02NbuP5ZznG5Ojj2P8NYhWHU8pIDayPCkgWEyQO5/KmnivgR3FMFA0ahdMnnR17CllOrCwgpH8se4oDlomx6EXoKn2qNpVDuHWkRuhaVifkLVn0mpw6u5w6pl8oZYY9y5Xf0MnxXspzFu/gax+BST+ZFA+JuHsVhEpOIbLeuQgHSSYifdOwkfMVv7XtQwKo1FxBM2KJiOpBpU414iweOLCEpU4AVFQUkpsdNgdwbbxyre264Vszwjul7zpeZjGRYQOPoSolIncbjofnUWMSsLcDhJUmUmSTsY58qlwGJ8N1CySBNyNwOtXuJ81/iFIOhKSgEFYsXLzqI/e9SLsOSO10AgZFeJ2I6VI2mo2zeiId4Z4pMj40S8QG/UUJTzqfCq5UUAYcuYEA9P13/SvsK+Q7qJi0GeqiYHbauGnoSR1iKFvYo+JPQfLqflTdADR4xJ3qLDYweIFO/y5hUG4GxUPTeOcVSZxUok8/wAq+Lidqj5RFwfoLhPPV6v4TFEF5AlDgNnkclDvA6n6U0LaSVBRSCpM6SRcTvB5TWYcMoGPwDJSrTiGDpQ5zSpMRMclJ0068KcQHEJUh1OjENeV1H/sOx/WsGj1ftd2OfE4umvr8xsuPbyujPOJeK2cINJ87h/7aTBA6qP2av4TFM4pjUIW24IIP1BHIihfGXDCcYkKTCXk+6rkR91X6HlSDw3nbmAfUlxKtBMOtncEfaHcfUfCt9FRJxBkD2XuhxpSvDn/AE3BuPwq/Loac+HuMGXmSt1SW1o/mAmB6pncGoeJ+NWG2tDWl9TidjdAB+91/p/Ksiduqe9HqQ0zjLjJtbBawqyVrEFYEBI5g6hJJ2gbdazVjELcWlLifDa1Q4pKtR08ykQL87/WplG1fMi1Ggmp5jwFhXmwpn/RUANC2ySn8Jib+oIPOjWUYt9JS1iUjWBCXUmUux8tK+qTvy50oezfiTSoYR0yD/JV06o/UfEdKf8AF5ghsp8Q6UqMajGkHkCfszyJtSMBTz7JGcYgoeRJghKh7yfQ/pS5l2au4BScNjjqaNmcTeD0Sudj8fnvTri2A4gjUUnkpO6TyI/d6U8FnyVurwONDZc92R/Ld7QfcX+H61CFX2hcPvPpS60srSgE+D/7Jjcx1ntQvh7glx3DOB9RQlweRsj/AMlHdM9B60Twbr+WHQ6FLwRPkWCVKYHIK5lI6/4pkzHOWWWfGUtOgiUQR57SAnrNLPHGcdslwNCcoS3RfJhGbtnLlDCrbJdSJSIkKn7Qvea9W94gBVcHl+lU+MOJXMbiEqXZIOkAckmJSk9LXPM1Dg1wCE7A29KkMaibtT4hnzJJul5LhFrUATyrTfZlnfisrYUfMzGmTugzHyP5istJoxwHji1mDcGy5Qe8j+8Vh8X0yzaWa7pWvkZcMqmbUTF6yvj3LQ2tekQJ1iByO49Aa1GaTPaFh50fjSofEQR+f0ry39K6jbrfZPpNNfNco16uP9u/IyZ0zV/IQVO9koJ+ZAFB14jttambgjC67m3iLAH9I/Zr32OSi976JNv5HPkuK8zOX1ibV4cRJlV6j5VxWdKi6c3J2y8mDcR6VSIvXwHOpEE0wp4d/WrGHSLdZqBwWrtgyQe9RECy9qFWKzq2ok6q1CSrzUWAJtPzI5DYV88TVFtUKJq6lYIqENB9jHEOjELwyreNGk/iSD+af/5p643SWVJxrStDrO9p8RP3SB+9x3GBM4hTLiHWzC0KCge4M1vfFmL8XCeIm3iNhYHMSkH6TXmvE8csGsx58fFun/Pgb9JCOV+zkOXDPETWLY8RJCSP5iZ9w9+296zrj7OWMS8PBSPIIU79/oAOg5Hv813PcUlsh1DmkPCHEhRvtBPUE7g879arJcHKvQabKs0FNGLNieKbizx5VqrIF6leNcN71oKiUGvga+r4USHUmxEgi4I3B6itZ4Uz5GYMKZfALgTpcSftpP2h+vQ1lEd6+w2OcYcS82qFoMjp3B6g86VoA25risZlhVh0uksrB8JRvA/CfsqG0fGkzEAEHn6/u9bIw9h81wfSdxuppcfv1FZVn2UuYVwtui+4I2UOoqIIxcOe0FbSC3iEl5ISQgz5uyVT7yT13Hesz4izsuKLaIEkyEyEpkyUoHIdfhVTO840yhG53PT/AJpew75QZoN0MkFXVxE7JFW8scOokn3hbtH+aFIf1qHzip04o+KL2FvialhGCa6y/FeFiG3fuKST6Agn6VCHRUJVQnFSi4vuBOnZ+isO4FJBFK/tGMMsrH2Xkj4KBB/SiXC2L8TDNK5lAn1iD9ap8fJ/6W4mHEEf7h/evmvh6en8Rh6S/wBHbhhWdrHf4uPzMN4hRoxC0C0m3oa0vgjDS40E+6hEi3aPhvWfZkkvYtI3gAT+VavwGxCnVckpSjt1P6V7bxbWOGmyOHFqvz7DYPDI48eSeblxdLyvzMa4vygYbErQI0nzJA5A8vhQJIg3uK1HivJWnWD4awp1A1BRV8xvz6VmWGYU4oITEnaukcMk8DUpKUxfqYHzr1xnTIMWtbY0Sy/ISpR1H3bGDF+xqq5h0fxAbBIbKwJJ5czNSwlNV6+wA84pgzrKG0MeKgQdUxM+U2v32NAcHZc9qN2AtYpUJ+lDCb0Rxp8nxoZRZC6E/WuWXIr1G3wqui9qhC88ZFa7js9QjAYbUsajh025+7AJ7f2rHm9Qt+Zpuf4iZOEw6A2fHZRpKiQEkXiZB1dbVg12m9s4X2d/obtDlhjy7p9AdmbiSQnzEhNyTPyHIVayfMb+GrltPOlg4olRUTqJ35D5V2pZK9Uxaf8AFascXDgp1OVZckpLux9VcVGg3qhkmZeKmCfMB8xV9W9aDIS19X1fTRIezXKq9rxSoqEL3DmdrwbviN7Gy08lDuOo3FL3F/FDjiiVLK3Fc+SR2HIdqq5zmmgQn3j9KUnFEmSZPOkbGSPkmT3rtY6cq8Ra9cqVNKEmYiCo8tvWviuEjuZr5wQAKhd5CoQYWH/LNe+PVLAOSipZpiGseznMz/CwL6FFN/mPzotxw+ThUk7+Inb4n6Uj+zPGALebJA1BKkydyCQfzFNPHD3/AErQ5lz6BJ/4rxepwKHiipd7/Szv+GPdPH8RGyXCy8tw8rCiGO4k8LDfw7SpcdKlOqH2EmwSOqiB8BUGFVoZt9qSTSq455j3N69GsEczSn0XP2N3jOT2OmjCPWTb+v1L+U8YLQNLzaHAftwNQ77eb0tQLOggvrWyToJlJ2Pe3K81QivgSOdb+DyQz5FnCVDw1t+rgE2526nrQTNcYlT6nEC2qUgi0Da3S1XMuzVM6XkyDYEHQB/UEi4+NOr+ARh2gEMpKjbUNMknvvH6ClYRNxWaHEoUnw0IIv5E3PbtQnwFJ06hE08YPA+EknSdR3NrqPx61YxWHbDJS62oxeT169qlkEbEHyUNoxnTCW9IQoqSpIUJ78qD0zdkLjfu/CqqTVvBtahAt1J2FXmMvak+eT67fAUaAC6mWBoEG437fGrDWWk7qAovlmVa1JQ2jUpRAA3JPS9K+OWEVxTzheBcarCHEra0JbTKQuy1DmQjlA61rXBvAjOEhxwJcf8AvQIQeiepH3vlFM2bqHhLm40mR1ttXntV45BOsXPPX7GnHhbfJ+W2kLSA6j+qOn96aMvxgdQFDfmOlBMybUlRSjYb/DcV5l7wbUVI3O6evavQY52jPkg4tpjQFV4K4ZfCwFDavVKq8pJFGqjiipQQj3j15Co8fiw2mTvyHWqfCbK3sSlOogrNzyHYd6o1GX2eNy8i7Dj3yoGZtglsmVgnVsdxPrQcIm5r9L5bkzIYLOkFCp1JPP171kPF/DJwb2iZQqVNKPMTsfxCw771yPDvFseqyPE+JfuX58OzldBCcXJr1lFxRg5enV5hHoaiey0iSkyOU8+tdmjMUdV5qFV1V6pVq8RYTUCXMI7yqdS6H4ZcGrKl0UAN8NYgJxDeoeUmD8bCtA4zTq8BhNtKVEwOsAfQH51kfjR1pixHEy3ila5CwgJkbGBYxy9K5uq0rnnhlXa7+h1vCs+PHk/uOkXMclTbRCplNh3npS5PyqZ7FLWLkx0m1UcRidPrWzFDarYvimsjqci2dEqKRPSvQZrhKq5NWHMJFU68G49bspUrUW0jRqPI2+m1JIXRDI8x8B5LnLZXod6DXBDQtavEBKJCNgkzcjczGw/OuMe6XVBCmyUJgrAIvPKfSahZzPSnyoKpuTMTzPKvGMeRKvDOpRv5vly6UnLDQs8c4pDmIlsFKQkCCNMRyigGFwi3PdExv/k0U4md8R5SouYED0orgWgGwiBb61akK2UsNiFNgNlsAdRcnvFT4ZvygqABi+36V0pgSANQvEHarqcOOd6cWyohmdhWjeyPLvO9iFD3AG0H8Ruv5DT/ALqRQelar7LHEqwUDk6sK7mx/IiuN4/mli0Utvel+Zfp1c+R0mBQ3Olww6T9w/lFXlqoTxSqMI8fwGvn2H3s0I9rR1MMbml6ow3NGPO4ASPMf70ufwahadue1NOP/mr9Z+aQaDYxVpG4+tfU4r3U0YdbxqMif/Z/uc5TjVNk8084/OjuIxqUp1b9O9KTB88mwO/epFurUSAITy7CrFKjI0duvlxepe/ToOlM3B64W4OadKk323n6hNLzCOtG8jWlLmqR90n4TVWVLbydTwh1qo+XN/Cjc8tfCkhY+0AfmL1S4tyMYvDqbgax5myfvDlPQi1BvZ5mvjMKTzbXA/pN0/kRTsbgGvnOpjk0WrddYvj+fAsk45Fa6M/Ovg2hQPS+4PSP0rlbYT5iJinL2kZT4OJ8RHuvSr0WI1j4yD8TSibpMdP8V9G0mojqMMcse6OROLjKgO/lwWCR5VdLUIcEWNj0piS4o3kK7bGhucsbLA3sZ+lXMAObqwl4iqyBXc0oSw26o7bc7V9rM16o6UetQTTdAEq8RGx+NUyZNduCumWSogASTagQ4KLVyBNelVfAxQCdFPSvtNdBdS4fDqWoJQCSdgKNkG/JHStpKjyGn1O019mSiRHIfmf+PzqxgcItptKNBOkXuLmvMQ3YFaTY9Rc/OkYRfVgVF1Kik6Zse4q45l6Cd1A9jFWcyd0qSnkkfU0OW9qJ6czVkXaFa5JUtJQRcXI7k33KqJuKgUFSoynVvMgdADcn8qLrN6YVn2q1aD7GnpZxKJ911Kv9yY/9azynL2OvEP4hH3kJV/tUR/7Vx/HobtBP0p/qi/TOpmp0L4pE4R//AO2aKVRz5vVhn09Wlj/xNfO9M6zQfqv3OpGW1qXkYLnTkPR1Qk/pVB5U19jcSVllRFy184NQqVX1mEXFUzn6zNHNnlkj0bIsQO1fM7V88a+SYFMZuxIKI4EQhr8bs/CUgfkaGJNGHUlPgJG6dPz3/M1Vlf4V6nQ0ELjln5Rf6jT7M8Zoe0H7WpG+95T8o/8AKtZQq3wrBstx5YeWpP2FhcTMxf4/81u7TgUkFNwQCPQiRXk/6r02zLDKv8lT+MeP2E0c7i4/zkRfaviAG2U8y4T8AmD+YrNpg00+1XHasYlsbNtyfVR/sBSh4siYrueCYnj0UE+/P5lGpd5GVytCFwpOgH3VDY+vSocxblKgDIiRXeMOoREpPzBqnhCRqQeW1dUpBqRUqRUddBdBEJ8QmUp7VAavjDqcTCRJF4qbKMnU66ELSpKd1Egi3YnnQYQWRTZwdlti6fRHrzP6VaZ4SQ2oLKitIPukAfMzejqFEAAIsNoj8qrlPikFI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>
              <a:latin typeface="Agfa Rotis Sans Serif" panose="02000606080000020004" pitchFamily="2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999461" y="2329050"/>
            <a:ext cx="8345011" cy="156966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            </a:t>
            </a:r>
            <a:r>
              <a:rPr lang="es-ES" sz="2800" dirty="0" err="1">
                <a:solidFill>
                  <a:schemeClr val="tx2">
                    <a:lumMod val="25000"/>
                  </a:schemeClr>
                </a:solidFill>
              </a:rPr>
              <a:t>Between</a:t>
            </a:r>
            <a:r>
              <a:rPr lang="es-ES" sz="2800" dirty="0">
                <a:solidFill>
                  <a:schemeClr val="tx2">
                    <a:lumMod val="25000"/>
                  </a:schemeClr>
                </a:solidFill>
              </a:rPr>
              <a:t> 2005 and 2010, in </a:t>
            </a:r>
            <a:r>
              <a:rPr lang="es-ES" sz="2800" dirty="0" err="1">
                <a:solidFill>
                  <a:schemeClr val="tx2">
                    <a:lumMod val="25000"/>
                  </a:schemeClr>
                </a:solidFill>
              </a:rPr>
              <a:t>Mexico</a:t>
            </a:r>
            <a:r>
              <a:rPr lang="es-ES" sz="2800" dirty="0">
                <a:solidFill>
                  <a:schemeClr val="tx2">
                    <a:lumMod val="25000"/>
                  </a:schemeClr>
                </a:solidFill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s-ES" sz="320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3.5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million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graduates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 of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higher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education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800" dirty="0">
                <a:solidFill>
                  <a:schemeClr val="tx2">
                    <a:lumMod val="25000"/>
                  </a:schemeClr>
                </a:solidFill>
              </a:rPr>
              <a:t> </a:t>
            </a:r>
          </a:p>
          <a:p>
            <a:pPr lvl="1">
              <a:buFont typeface="Arial" pitchFamily="34" charset="0"/>
              <a:buChar char="•"/>
            </a:pPr>
            <a:r>
              <a:rPr lang="es-ES" sz="3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500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thousand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jobs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that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required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that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level</a:t>
            </a:r>
            <a:r>
              <a:rPr lang="es-ES" sz="2400" dirty="0">
                <a:solidFill>
                  <a:schemeClr val="tx2">
                    <a:lumMod val="25000"/>
                  </a:schemeClr>
                </a:solidFill>
              </a:rPr>
              <a:t> of </a:t>
            </a:r>
            <a:r>
              <a:rPr lang="es-ES" sz="2400" dirty="0" err="1">
                <a:solidFill>
                  <a:schemeClr val="tx2">
                    <a:lumMod val="25000"/>
                  </a:schemeClr>
                </a:solidFill>
              </a:rPr>
              <a:t>qualification</a:t>
            </a:r>
            <a:endParaRPr lang="es-MX" sz="24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>
            <a:off x="1759878" y="2921282"/>
            <a:ext cx="573748" cy="415586"/>
          </a:xfrm>
          <a:prstGeom prst="rightArrow">
            <a:avLst/>
          </a:prstGeom>
          <a:solidFill>
            <a:srgbClr val="F9D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lecha derecha"/>
          <p:cNvSpPr/>
          <p:nvPr/>
        </p:nvSpPr>
        <p:spPr>
          <a:xfrm>
            <a:off x="1755115" y="3411684"/>
            <a:ext cx="573748" cy="415586"/>
          </a:xfrm>
          <a:prstGeom prst="rightArrow">
            <a:avLst/>
          </a:prstGeom>
          <a:solidFill>
            <a:srgbClr val="F9D1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CuadroTexto"/>
          <p:cNvSpPr txBox="1"/>
          <p:nvPr/>
        </p:nvSpPr>
        <p:spPr>
          <a:xfrm>
            <a:off x="1999461" y="4150870"/>
            <a:ext cx="8345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200" dirty="0" err="1"/>
              <a:t>Source</a:t>
            </a:r>
            <a:r>
              <a:rPr lang="es-ES_tradnl" sz="1200" dirty="0"/>
              <a:t>: </a:t>
            </a:r>
            <a:r>
              <a:rPr lang="es-ES_tradnl" sz="1200" dirty="0" err="1"/>
              <a:t>B.Heredia</a:t>
            </a:r>
            <a:r>
              <a:rPr lang="es-ES_tradnl" sz="1200" dirty="0"/>
              <a:t> and </a:t>
            </a:r>
            <a:r>
              <a:rPr lang="es-ES_tradnl" sz="1200" dirty="0" err="1"/>
              <a:t>L.Ortíz</a:t>
            </a:r>
            <a:r>
              <a:rPr lang="es-ES_tradnl" sz="1200" dirty="0"/>
              <a:t>, Active Labor </a:t>
            </a:r>
            <a:r>
              <a:rPr lang="es-ES_tradnl" sz="1200" dirty="0" err="1"/>
              <a:t>Market</a:t>
            </a:r>
            <a:r>
              <a:rPr lang="es-ES_tradnl" sz="1200" dirty="0"/>
              <a:t> </a:t>
            </a:r>
            <a:r>
              <a:rPr lang="es-ES_tradnl" sz="1200" dirty="0" err="1"/>
              <a:t>Policies</a:t>
            </a:r>
            <a:r>
              <a:rPr lang="es-ES_tradnl" sz="1200" dirty="0"/>
              <a:t> (</a:t>
            </a:r>
            <a:r>
              <a:rPr lang="es-ES_tradnl" sz="1200" dirty="0" err="1"/>
              <a:t>ALMPs</a:t>
            </a:r>
            <a:r>
              <a:rPr lang="es-ES_tradnl" sz="1200" dirty="0"/>
              <a:t>) in </a:t>
            </a:r>
            <a:r>
              <a:rPr lang="es-ES_tradnl" sz="1200" dirty="0" err="1"/>
              <a:t>Mexico</a:t>
            </a:r>
            <a:r>
              <a:rPr lang="es-ES_tradnl" sz="1200" dirty="0"/>
              <a:t>: 2000-2011: </a:t>
            </a:r>
            <a:r>
              <a:rPr lang="es-ES_tradnl" sz="1200" dirty="0" err="1"/>
              <a:t>Assessment</a:t>
            </a:r>
            <a:r>
              <a:rPr lang="es-ES_tradnl" sz="1200" dirty="0"/>
              <a:t> and </a:t>
            </a:r>
            <a:r>
              <a:rPr lang="es-ES_tradnl" sz="1200" dirty="0" err="1"/>
              <a:t>Recommendation</a:t>
            </a:r>
            <a:r>
              <a:rPr lang="es-ES_tradnl" sz="1200" dirty="0"/>
              <a:t>. </a:t>
            </a:r>
            <a:r>
              <a:rPr lang="es-ES_tradnl" sz="1200" dirty="0" err="1"/>
              <a:t>World</a:t>
            </a:r>
            <a:r>
              <a:rPr lang="es-ES_tradnl" sz="1200" dirty="0"/>
              <a:t> Bank, 2012.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52616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-11711"/>
            <a:ext cx="9144000" cy="720080"/>
          </a:xfrm>
        </p:spPr>
        <p:txBody>
          <a:bodyPr>
            <a:noAutofit/>
          </a:bodyPr>
          <a:lstStyle/>
          <a:p>
            <a:r>
              <a:rPr lang="es-ES_tradnl" sz="2800" b="1" dirty="0" err="1"/>
              <a:t>Decreasing</a:t>
            </a:r>
            <a:r>
              <a:rPr lang="es-ES_tradnl" sz="2800" b="1" dirty="0"/>
              <a:t> </a:t>
            </a:r>
            <a:r>
              <a:rPr lang="es-ES_tradnl" sz="2800" b="1" dirty="0" err="1"/>
              <a:t>income</a:t>
            </a:r>
            <a:r>
              <a:rPr lang="es-ES_tradnl" sz="2800" b="1" dirty="0"/>
              <a:t> in </a:t>
            </a:r>
            <a:r>
              <a:rPr lang="es-ES_tradnl" sz="2800" b="1" dirty="0" err="1"/>
              <a:t>graduated</a:t>
            </a:r>
            <a:r>
              <a:rPr lang="es-ES_tradnl" sz="2800" b="1" dirty="0"/>
              <a:t> </a:t>
            </a:r>
            <a:r>
              <a:rPr lang="es-ES_tradnl" sz="2800" b="1" dirty="0" err="1"/>
              <a:t>students</a:t>
            </a:r>
            <a:r>
              <a:rPr lang="es-ES_tradnl" sz="2800" b="1" dirty="0"/>
              <a:t> of </a:t>
            </a:r>
            <a:r>
              <a:rPr lang="es-ES_tradnl" sz="2800" b="1" dirty="0" err="1"/>
              <a:t>Higher</a:t>
            </a:r>
            <a:r>
              <a:rPr lang="es-ES_tradnl" sz="2800" b="1" dirty="0"/>
              <a:t> </a:t>
            </a:r>
            <a:r>
              <a:rPr lang="es-ES_tradnl" sz="2800" b="1" dirty="0" err="1"/>
              <a:t>Education</a:t>
            </a:r>
            <a:endParaRPr lang="es-MX" sz="2800" b="1" dirty="0">
              <a:latin typeface="+mn-lt"/>
              <a:cs typeface="Helvetica" panose="020B0604020202020204" pitchFamily="34" charset="0"/>
            </a:endParaRPr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806508"/>
            <a:ext cx="8949354" cy="5430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Rectángulo"/>
          <p:cNvSpPr/>
          <p:nvPr/>
        </p:nvSpPr>
        <p:spPr>
          <a:xfrm>
            <a:off x="1505146" y="6433592"/>
            <a:ext cx="91628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dirty="0" err="1"/>
              <a:t>Source</a:t>
            </a:r>
            <a:r>
              <a:rPr lang="es-ES_tradnl" sz="1400" dirty="0"/>
              <a:t>: Centro de Estudios Espinosa </a:t>
            </a:r>
            <a:r>
              <a:rPr lang="es-ES_tradnl" sz="1400" dirty="0" err="1"/>
              <a:t>Yglesias</a:t>
            </a:r>
            <a:r>
              <a:rPr lang="es-ES_tradnl" sz="1400" dirty="0"/>
              <a:t> (CEEY) </a:t>
            </a:r>
            <a:r>
              <a:rPr lang="es-ES_tradnl" sz="1400" dirty="0" err="1"/>
              <a:t>estimates</a:t>
            </a:r>
            <a:r>
              <a:rPr lang="es-ES_tradnl" sz="1400" dirty="0"/>
              <a:t> </a:t>
            </a:r>
            <a:r>
              <a:rPr lang="es-ES_tradnl" sz="1400" dirty="0" err="1"/>
              <a:t>based</a:t>
            </a:r>
            <a:r>
              <a:rPr lang="es-ES_tradnl" sz="1400" dirty="0"/>
              <a:t> </a:t>
            </a:r>
            <a:r>
              <a:rPr lang="es-ES_tradnl" sz="1400" dirty="0" err="1"/>
              <a:t>on</a:t>
            </a:r>
            <a:r>
              <a:rPr lang="es-ES_tradnl" sz="1400" dirty="0"/>
              <a:t> </a:t>
            </a:r>
            <a:r>
              <a:rPr lang="es-ES_tradnl" sz="1400" dirty="0" err="1"/>
              <a:t>the</a:t>
            </a:r>
            <a:r>
              <a:rPr lang="es-ES_tradnl" sz="1400" dirty="0"/>
              <a:t> ENE 1995-2004 ENE and </a:t>
            </a:r>
            <a:r>
              <a:rPr lang="es-ES_tradnl" sz="1400" dirty="0" err="1"/>
              <a:t>the</a:t>
            </a:r>
            <a:r>
              <a:rPr lang="es-ES_tradnl" sz="1400" dirty="0"/>
              <a:t> ENOE 2005-2013</a:t>
            </a:r>
            <a:endParaRPr lang="es-MX" sz="1400" dirty="0"/>
          </a:p>
        </p:txBody>
      </p:sp>
      <p:sp>
        <p:nvSpPr>
          <p:cNvPr id="7" name="6 Rectángulo"/>
          <p:cNvSpPr/>
          <p:nvPr/>
        </p:nvSpPr>
        <p:spPr>
          <a:xfrm>
            <a:off x="2495002" y="764705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algn="ctr"/>
            <a:r>
              <a:rPr lang="es-MX" b="1" cap="small" dirty="0">
                <a:cs typeface="Helvetica" panose="020B0604020202020204" pitchFamily="34" charset="0"/>
              </a:rPr>
              <a:t>1995-2013 Ingreso laboral promedio, por nivel educativo</a:t>
            </a:r>
          </a:p>
          <a:p>
            <a:pPr marL="85725" algn="ctr"/>
            <a:r>
              <a:rPr lang="es-MX" b="1" cap="small" dirty="0">
                <a:cs typeface="Helvetica" panose="020B0604020202020204" pitchFamily="34" charset="0"/>
              </a:rPr>
              <a:t> </a:t>
            </a:r>
            <a:r>
              <a:rPr lang="es-MX" sz="1400" cap="small" dirty="0">
                <a:cs typeface="Helvetica" panose="020B0604020202020204" pitchFamily="34" charset="0"/>
              </a:rPr>
              <a:t>(PESOS de 2013)</a:t>
            </a:r>
            <a:endParaRPr lang="es-MX" sz="1050" cap="small" dirty="0"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03102F-7EF8-486D-AFA6-A59047877C4D}"/>
              </a:ext>
            </a:extLst>
          </p:cNvPr>
          <p:cNvSpPr/>
          <p:nvPr/>
        </p:nvSpPr>
        <p:spPr>
          <a:xfrm>
            <a:off x="1981199" y="2009273"/>
            <a:ext cx="751927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/>
              <a:t>16, 717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503FC7-8EAF-42CD-BBF9-B7703CCF1FEE}"/>
              </a:ext>
            </a:extLst>
          </p:cNvPr>
          <p:cNvSpPr/>
          <p:nvPr/>
        </p:nvSpPr>
        <p:spPr>
          <a:xfrm>
            <a:off x="10136633" y="3064710"/>
            <a:ext cx="847725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/>
              <a:t>10, 882</a:t>
            </a:r>
          </a:p>
        </p:txBody>
      </p:sp>
    </p:spTree>
    <p:extLst>
      <p:ext uri="{BB962C8B-B14F-4D97-AF65-F5344CB8AC3E}">
        <p14:creationId xmlns:p14="http://schemas.microsoft.com/office/powerpoint/2010/main" val="299048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4">
            <a:extLst>
              <a:ext uri="{FF2B5EF4-FFF2-40B4-BE49-F238E27FC236}">
                <a16:creationId xmlns:a16="http://schemas.microsoft.com/office/drawing/2014/main" id="{5610088E-6CA4-4803-BB3C-BDCA86BF6B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0782944"/>
              </p:ext>
            </p:extLst>
          </p:nvPr>
        </p:nvGraphicFramePr>
        <p:xfrm>
          <a:off x="801278" y="528885"/>
          <a:ext cx="10552521" cy="5816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77F5DFEA-609B-4115-A256-388DBEF8B19D}"/>
              </a:ext>
            </a:extLst>
          </p:cNvPr>
          <p:cNvSpPr txBox="1"/>
          <p:nvPr/>
        </p:nvSpPr>
        <p:spPr>
          <a:xfrm>
            <a:off x="365759" y="6345775"/>
            <a:ext cx="10297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err="1"/>
              <a:t>Source</a:t>
            </a:r>
            <a:r>
              <a:rPr lang="es-ES_tradnl" sz="1400" dirty="0"/>
              <a:t>: </a:t>
            </a:r>
            <a:r>
              <a:rPr lang="es-ES_tradnl" sz="1400" dirty="0" err="1"/>
              <a:t>Nation</a:t>
            </a:r>
            <a:r>
              <a:rPr lang="es-ES_tradnl" sz="1400" dirty="0"/>
              <a:t> Project 2018-2014. </a:t>
            </a:r>
            <a:r>
              <a:rPr lang="es-ES_tradnl" sz="1400" dirty="0" err="1"/>
              <a:t>Available</a:t>
            </a:r>
            <a:r>
              <a:rPr lang="es-ES_tradnl" sz="1400" dirty="0"/>
              <a:t> at: https://</a:t>
            </a:r>
            <a:r>
              <a:rPr lang="es-ES_tradnl" sz="1400" dirty="0" err="1"/>
              <a:t>drive.google.com</a:t>
            </a:r>
            <a:r>
              <a:rPr lang="es-ES_tradnl" sz="1400" dirty="0"/>
              <a:t>/file/d/1UwBfA6aW1vyqyPzI2NxZ177yc81Kk6wc/</a:t>
            </a:r>
            <a:r>
              <a:rPr lang="es-ES_tradnl" sz="1400" dirty="0" err="1"/>
              <a:t>view</a:t>
            </a:r>
            <a:endParaRPr lang="en-US" sz="14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65F1A57-B61E-4ED6-90FF-DD117A661DA5}"/>
              </a:ext>
            </a:extLst>
          </p:cNvPr>
          <p:cNvSpPr txBox="1"/>
          <p:nvPr/>
        </p:nvSpPr>
        <p:spPr>
          <a:xfrm>
            <a:off x="109330" y="5665"/>
            <a:ext cx="1080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AMLO</a:t>
            </a:r>
          </a:p>
        </p:txBody>
      </p:sp>
    </p:spTree>
    <p:extLst>
      <p:ext uri="{BB962C8B-B14F-4D97-AF65-F5344CB8AC3E}">
        <p14:creationId xmlns:p14="http://schemas.microsoft.com/office/powerpoint/2010/main" val="159848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1ADC5-16E1-4DEF-8D30-B7930335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s-ES_tradnl" dirty="0" err="1"/>
              <a:t>Questions</a:t>
            </a:r>
            <a:r>
              <a:rPr lang="es-ES_tradnl" dirty="0"/>
              <a:t> and </a:t>
            </a:r>
            <a:r>
              <a:rPr lang="es-ES_tradnl" dirty="0" err="1"/>
              <a:t>dilemmas</a:t>
            </a:r>
            <a:r>
              <a:rPr lang="es-ES_tradnl" dirty="0"/>
              <a:t> </a:t>
            </a:r>
            <a:r>
              <a:rPr lang="es-ES_tradnl" dirty="0" err="1"/>
              <a:t>on</a:t>
            </a:r>
            <a:r>
              <a:rPr lang="es-ES_tradnl" dirty="0"/>
              <a:t> </a:t>
            </a:r>
            <a:r>
              <a:rPr lang="es-ES_tradnl" dirty="0" err="1"/>
              <a:t>the</a:t>
            </a:r>
            <a:r>
              <a:rPr lang="es-ES_tradnl" dirty="0"/>
              <a:t> </a:t>
            </a:r>
            <a:r>
              <a:rPr lang="es-ES_tradnl" dirty="0" err="1"/>
              <a:t>table</a:t>
            </a:r>
            <a:endParaRPr lang="en-US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51F53C-DACB-49E6-80FB-F0DB94DC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435"/>
            <a:ext cx="10515600" cy="4687528"/>
          </a:xfrm>
        </p:spPr>
        <p:txBody>
          <a:bodyPr>
            <a:normAutofit/>
          </a:bodyPr>
          <a:lstStyle/>
          <a:p>
            <a:r>
              <a:rPr lang="es-ES_tradnl" dirty="0"/>
              <a:t>Social </a:t>
            </a:r>
            <a:r>
              <a:rPr lang="es-ES_tradnl" dirty="0" err="1"/>
              <a:t>costs</a:t>
            </a:r>
            <a:r>
              <a:rPr lang="es-ES_tradnl" dirty="0"/>
              <a:t> and </a:t>
            </a:r>
            <a:r>
              <a:rPr lang="es-ES_tradnl" dirty="0" err="1"/>
              <a:t>benefits</a:t>
            </a:r>
            <a:r>
              <a:rPr lang="es-ES_tradnl" dirty="0"/>
              <a:t> of </a:t>
            </a:r>
            <a:r>
              <a:rPr lang="es-ES_tradnl" dirty="0" err="1"/>
              <a:t>increasing</a:t>
            </a:r>
            <a:r>
              <a:rPr lang="es-ES_tradnl" dirty="0"/>
              <a:t> </a:t>
            </a:r>
            <a:r>
              <a:rPr lang="es-ES_tradnl" dirty="0" err="1"/>
              <a:t>access</a:t>
            </a:r>
            <a:r>
              <a:rPr lang="es-ES_tradnl" dirty="0"/>
              <a:t> to </a:t>
            </a:r>
            <a:r>
              <a:rPr lang="es-ES_tradnl" dirty="0" err="1"/>
              <a:t>Higher</a:t>
            </a:r>
            <a:r>
              <a:rPr lang="es-ES_tradnl" dirty="0"/>
              <a:t> </a:t>
            </a:r>
            <a:r>
              <a:rPr lang="es-ES_tradnl" dirty="0" err="1"/>
              <a:t>Education</a:t>
            </a:r>
            <a:endParaRPr lang="es-ES_tradnl" dirty="0"/>
          </a:p>
          <a:p>
            <a:r>
              <a:rPr lang="es-MX" dirty="0" err="1"/>
              <a:t>Financing</a:t>
            </a:r>
            <a:r>
              <a:rPr lang="es-MX" dirty="0"/>
              <a:t> access expansion</a:t>
            </a:r>
          </a:p>
          <a:p>
            <a:r>
              <a:rPr lang="es-MX" dirty="0"/>
              <a:t>Education and employment gap</a:t>
            </a:r>
          </a:p>
          <a:p>
            <a:r>
              <a:rPr lang="en-US" dirty="0"/>
              <a:t>Is it possible to reconcile quality and expanded access?</a:t>
            </a:r>
          </a:p>
        </p:txBody>
      </p:sp>
    </p:spTree>
    <p:extLst>
      <p:ext uri="{BB962C8B-B14F-4D97-AF65-F5344CB8AC3E}">
        <p14:creationId xmlns:p14="http://schemas.microsoft.com/office/powerpoint/2010/main" val="167118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1ADC5-16E1-4DEF-8D30-B7930335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s-ES_tradnl" dirty="0"/>
              <a:t>HE </a:t>
            </a:r>
            <a:r>
              <a:rPr lang="es-ES_tradnl" dirty="0" err="1"/>
              <a:t>access</a:t>
            </a:r>
            <a:r>
              <a:rPr lang="es-ES_tradnl" dirty="0"/>
              <a:t> </a:t>
            </a:r>
            <a:r>
              <a:rPr lang="es-ES_tradnl" dirty="0" err="1"/>
              <a:t>expansion</a:t>
            </a:r>
            <a:r>
              <a:rPr lang="es-ES_tradnl" dirty="0"/>
              <a:t> in a </a:t>
            </a:r>
            <a:r>
              <a:rPr lang="es-ES_tradnl" dirty="0" err="1"/>
              <a:t>very</a:t>
            </a:r>
            <a:r>
              <a:rPr lang="es-ES_tradnl" dirty="0"/>
              <a:t> </a:t>
            </a:r>
            <a:r>
              <a:rPr lang="es-ES_tradnl" dirty="0" err="1"/>
              <a:t>inequal</a:t>
            </a:r>
            <a:r>
              <a:rPr lang="es-ES_tradnl" dirty="0"/>
              <a:t> </a:t>
            </a:r>
            <a:r>
              <a:rPr lang="es-ES_tradnl" dirty="0" err="1"/>
              <a:t>society</a:t>
            </a:r>
            <a:r>
              <a:rPr lang="es-ES_tradnl" dirty="0"/>
              <a:t> </a:t>
            </a:r>
            <a:endParaRPr lang="en-US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987D2FE-9B8A-B840-A068-8FA34958CA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085" y="2911021"/>
            <a:ext cx="2222500" cy="3670300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9FBC919A-01CC-6C4D-9966-FB6D756E3C4F}"/>
              </a:ext>
            </a:extLst>
          </p:cNvPr>
          <p:cNvCxnSpPr>
            <a:cxnSpLocks/>
          </p:cNvCxnSpPr>
          <p:nvPr/>
        </p:nvCxnSpPr>
        <p:spPr>
          <a:xfrm>
            <a:off x="5185681" y="3592286"/>
            <a:ext cx="167730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emi-tour 11">
            <a:extLst>
              <a:ext uri="{FF2B5EF4-FFF2-40B4-BE49-F238E27FC236}">
                <a16:creationId xmlns:a16="http://schemas.microsoft.com/office/drawing/2014/main" id="{CE14BF24-891C-E24B-A353-9A4B2CD42480}"/>
              </a:ext>
            </a:extLst>
          </p:cNvPr>
          <p:cNvSpPr/>
          <p:nvPr/>
        </p:nvSpPr>
        <p:spPr>
          <a:xfrm rot="514874">
            <a:off x="3290692" y="2093491"/>
            <a:ext cx="3186106" cy="1501486"/>
          </a:xfrm>
          <a:prstGeom prst="uturnArrow">
            <a:avLst>
              <a:gd name="adj1" fmla="val 26546"/>
              <a:gd name="adj2" fmla="val 13273"/>
              <a:gd name="adj3" fmla="val 25000"/>
              <a:gd name="adj4" fmla="val 49864"/>
              <a:gd name="adj5" fmla="val 81722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904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1ADC5-16E1-4DEF-8D30-B7930335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b="1" dirty="0"/>
              <a:t>Proposals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51F53C-DACB-49E6-80FB-F0DB94DC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325"/>
            <a:ext cx="10515600" cy="4676637"/>
          </a:xfrm>
        </p:spPr>
        <p:txBody>
          <a:bodyPr>
            <a:normAutofit/>
          </a:bodyPr>
          <a:lstStyle/>
          <a:p>
            <a:r>
              <a:rPr lang="es-ES_tradnl" dirty="0"/>
              <a:t>Single High </a:t>
            </a:r>
            <a:r>
              <a:rPr lang="es-ES_tradnl" dirty="0" err="1"/>
              <a:t>School</a:t>
            </a:r>
            <a:r>
              <a:rPr lang="es-ES_tradnl" dirty="0"/>
              <a:t> </a:t>
            </a:r>
            <a:r>
              <a:rPr lang="es-ES_tradnl" dirty="0" err="1"/>
              <a:t>exit</a:t>
            </a:r>
            <a:r>
              <a:rPr lang="es-ES_tradnl" dirty="0"/>
              <a:t> </a:t>
            </a:r>
            <a:r>
              <a:rPr lang="es-ES_tradnl" dirty="0" err="1"/>
              <a:t>examination</a:t>
            </a:r>
            <a:r>
              <a:rPr lang="es-ES_tradnl" dirty="0"/>
              <a:t> </a:t>
            </a:r>
            <a:r>
              <a:rPr lang="es-ES_tradnl" dirty="0" err="1"/>
              <a:t>would</a:t>
            </a:r>
            <a:r>
              <a:rPr lang="es-ES_tradnl" dirty="0"/>
              <a:t> </a:t>
            </a:r>
            <a:r>
              <a:rPr lang="es-ES_tradnl" dirty="0" err="1"/>
              <a:t>help</a:t>
            </a:r>
            <a:r>
              <a:rPr lang="es-ES_tradnl" dirty="0"/>
              <a:t> </a:t>
            </a:r>
            <a:r>
              <a:rPr lang="es-ES_tradnl" dirty="0" err="1"/>
              <a:t>promote</a:t>
            </a:r>
            <a:r>
              <a:rPr lang="es-ES_tradnl" dirty="0"/>
              <a:t> </a:t>
            </a:r>
            <a:r>
              <a:rPr lang="es-ES_tradnl" dirty="0" err="1"/>
              <a:t>equity</a:t>
            </a:r>
            <a:r>
              <a:rPr lang="es-ES_tradnl" dirty="0"/>
              <a:t> and </a:t>
            </a:r>
            <a:r>
              <a:rPr lang="es-ES_tradnl" dirty="0" err="1"/>
              <a:t>transparency</a:t>
            </a:r>
            <a:r>
              <a:rPr lang="es-ES_tradnl" dirty="0"/>
              <a:t> in </a:t>
            </a:r>
            <a:r>
              <a:rPr lang="es-ES_tradnl" dirty="0" err="1"/>
              <a:t>education</a:t>
            </a:r>
            <a:r>
              <a:rPr lang="es-ES_tradnl" dirty="0"/>
              <a:t>.</a:t>
            </a:r>
          </a:p>
          <a:p>
            <a:endParaRPr lang="es-ES_tradnl" dirty="0"/>
          </a:p>
          <a:p>
            <a:r>
              <a:rPr lang="es-ES_tradnl" dirty="0" err="1"/>
              <a:t>Leveling</a:t>
            </a:r>
            <a:r>
              <a:rPr lang="es-ES_tradnl" dirty="0"/>
              <a:t> </a:t>
            </a:r>
            <a:r>
              <a:rPr lang="es-ES_tradnl" dirty="0" err="1"/>
              <a:t>courses</a:t>
            </a:r>
            <a:r>
              <a:rPr lang="es-ES_tradnl" dirty="0"/>
              <a:t> to </a:t>
            </a:r>
            <a:r>
              <a:rPr lang="es-ES_tradnl" dirty="0" err="1"/>
              <a:t>increase</a:t>
            </a:r>
            <a:r>
              <a:rPr lang="es-ES_tradnl" dirty="0"/>
              <a:t> </a:t>
            </a:r>
            <a:r>
              <a:rPr lang="es-ES_tradnl" dirty="0" err="1"/>
              <a:t>equity</a:t>
            </a:r>
            <a:r>
              <a:rPr lang="es-ES_tradnl" dirty="0"/>
              <a:t> in </a:t>
            </a:r>
            <a:r>
              <a:rPr lang="es-ES_tradnl" dirty="0" err="1"/>
              <a:t>access</a:t>
            </a:r>
            <a:r>
              <a:rPr lang="es-ES_tradnl" dirty="0"/>
              <a:t> to HEI </a:t>
            </a:r>
            <a:r>
              <a:rPr lang="es-ES_tradnl" dirty="0" err="1"/>
              <a:t>without</a:t>
            </a:r>
            <a:r>
              <a:rPr lang="es-ES_tradnl" dirty="0"/>
              <a:t> </a:t>
            </a:r>
            <a:r>
              <a:rPr lang="es-ES_tradnl" dirty="0" err="1"/>
              <a:t>having</a:t>
            </a:r>
            <a:r>
              <a:rPr lang="es-ES_tradnl" dirty="0"/>
              <a:t> to </a:t>
            </a:r>
            <a:r>
              <a:rPr lang="es-ES_tradnl" dirty="0" err="1"/>
              <a:t>sacrifice</a:t>
            </a:r>
            <a:r>
              <a:rPr lang="es-ES_tradnl" dirty="0"/>
              <a:t> </a:t>
            </a:r>
            <a:r>
              <a:rPr lang="es-ES_tradnl" dirty="0" err="1"/>
              <a:t>quality</a:t>
            </a:r>
            <a:r>
              <a:rPr lang="es-ES_tradnl" dirty="0"/>
              <a:t>.</a:t>
            </a:r>
          </a:p>
          <a:p>
            <a:endParaRPr lang="es-ES_tradnl" dirty="0"/>
          </a:p>
          <a:p>
            <a:r>
              <a:rPr lang="es-ES_tradnl" dirty="0" err="1"/>
              <a:t>Linkage</a:t>
            </a:r>
            <a:r>
              <a:rPr lang="es-ES_tradnl" dirty="0"/>
              <a:t> </a:t>
            </a:r>
            <a:r>
              <a:rPr lang="es-ES_tradnl" dirty="0" err="1"/>
              <a:t>of</a:t>
            </a:r>
            <a:r>
              <a:rPr lang="es-ES_tradnl" dirty="0"/>
              <a:t> </a:t>
            </a:r>
            <a:r>
              <a:rPr lang="es-ES_tradnl" dirty="0" err="1"/>
              <a:t>public</a:t>
            </a:r>
            <a:r>
              <a:rPr lang="es-ES_tradnl" dirty="0"/>
              <a:t> </a:t>
            </a:r>
            <a:r>
              <a:rPr lang="es-ES_tradnl" dirty="0" err="1"/>
              <a:t>financing</a:t>
            </a:r>
            <a:r>
              <a:rPr lang="es-ES_tradnl" dirty="0"/>
              <a:t> </a:t>
            </a:r>
            <a:r>
              <a:rPr lang="es-ES_tradnl" dirty="0" err="1"/>
              <a:t>with</a:t>
            </a:r>
            <a:r>
              <a:rPr lang="es-ES_tradnl" dirty="0"/>
              <a:t> </a:t>
            </a:r>
            <a:r>
              <a:rPr lang="es-ES_tradnl" dirty="0" err="1"/>
              <a:t>quality</a:t>
            </a:r>
            <a:r>
              <a:rPr lang="es-ES_tradnl" dirty="0"/>
              <a:t> and HEI results.</a:t>
            </a:r>
          </a:p>
        </p:txBody>
      </p:sp>
    </p:spTree>
    <p:extLst>
      <p:ext uri="{BB962C8B-B14F-4D97-AF65-F5344CB8AC3E}">
        <p14:creationId xmlns:p14="http://schemas.microsoft.com/office/powerpoint/2010/main" val="296442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1ADC5-16E1-4DEF-8D30-B79303350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682" y="2850232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END</a:t>
            </a:r>
            <a:br>
              <a:rPr lang="en-US" b="1" dirty="0"/>
            </a:br>
            <a:r>
              <a:rPr lang="en-US" b="1" dirty="0"/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369664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6F5BCF-D1DA-4A66-BC95-C0CE7791E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534" y="33867"/>
            <a:ext cx="10515600" cy="1325563"/>
          </a:xfrm>
        </p:spPr>
        <p:txBody>
          <a:bodyPr>
            <a:normAutofit/>
          </a:bodyPr>
          <a:lstStyle/>
          <a:p>
            <a:r>
              <a:rPr lang="es-MX" sz="5400" b="1" dirty="0"/>
              <a:t>Data </a:t>
            </a:r>
            <a:r>
              <a:rPr lang="es-MX" sz="5400" b="1" dirty="0" err="1"/>
              <a:t>glimpses</a:t>
            </a:r>
            <a:r>
              <a:rPr lang="es-MX" sz="5400" b="1" dirty="0"/>
              <a:t>…</a:t>
            </a:r>
            <a:endParaRPr lang="en-US" sz="54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D87BA6-B469-431C-A5DF-3FDB18199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189" y="1514906"/>
            <a:ext cx="5834569" cy="4351338"/>
          </a:xfrm>
        </p:spPr>
        <p:txBody>
          <a:bodyPr>
            <a:normAutofit/>
          </a:bodyPr>
          <a:lstStyle/>
          <a:p>
            <a:r>
              <a:rPr lang="es-MX" sz="3600" dirty="0"/>
              <a:t>58%</a:t>
            </a:r>
            <a:r>
              <a:rPr lang="es-MX" sz="2400" dirty="0"/>
              <a:t> of 15-year-old Mexican students aspire to finish a </a:t>
            </a:r>
            <a:r>
              <a:rPr lang="es-MX" sz="2400" dirty="0" err="1"/>
              <a:t>bachelor’s</a:t>
            </a:r>
            <a:r>
              <a:rPr lang="es-MX" sz="2400" dirty="0"/>
              <a:t> degree (Germany: 18%, South Korea: 75%).</a:t>
            </a:r>
          </a:p>
          <a:p>
            <a:r>
              <a:rPr lang="es-MX" sz="2400" dirty="0"/>
              <a:t>However, </a:t>
            </a:r>
            <a:r>
              <a:rPr lang="es-MX" sz="3600" dirty="0"/>
              <a:t>only 17% </a:t>
            </a:r>
            <a:r>
              <a:rPr lang="es-MX" sz="2400" dirty="0"/>
              <a:t>of adults in Mexico (25 to 64 years old) have higher education. </a:t>
            </a:r>
            <a:r>
              <a:rPr lang="es-MX" sz="2400" dirty="0" err="1"/>
              <a:t>This</a:t>
            </a:r>
            <a:r>
              <a:rPr lang="es-MX" sz="2400" dirty="0"/>
              <a:t> </a:t>
            </a:r>
            <a:r>
              <a:rPr lang="es-MX" sz="2400" dirty="0" err="1"/>
              <a:t>number</a:t>
            </a:r>
            <a:r>
              <a:rPr lang="es-MX" sz="2400" dirty="0"/>
              <a:t> is 20 points below the OECD average: 37%. (OECD, 2018).</a:t>
            </a:r>
          </a:p>
          <a:p>
            <a:r>
              <a:rPr lang="es-MX" sz="2400" dirty="0"/>
              <a:t>In Mexico, adults with a higher education </a:t>
            </a:r>
            <a:r>
              <a:rPr lang="es-MX" sz="2400" dirty="0" err="1"/>
              <a:t>degree</a:t>
            </a:r>
            <a:r>
              <a:rPr lang="es-MX" sz="2400" dirty="0"/>
              <a:t> </a:t>
            </a:r>
            <a:r>
              <a:rPr lang="es-MX" sz="2400" dirty="0" err="1"/>
              <a:t>earn</a:t>
            </a:r>
            <a:r>
              <a:rPr lang="es-MX" sz="2400" dirty="0"/>
              <a:t>, </a:t>
            </a:r>
            <a:r>
              <a:rPr lang="es-MX" sz="2400" dirty="0" err="1"/>
              <a:t>on</a:t>
            </a:r>
            <a:r>
              <a:rPr lang="es-MX" sz="2400" dirty="0"/>
              <a:t> </a:t>
            </a:r>
            <a:r>
              <a:rPr lang="es-MX" sz="2400" dirty="0" err="1"/>
              <a:t>average</a:t>
            </a:r>
            <a:r>
              <a:rPr lang="es-MX" sz="2400" dirty="0"/>
              <a:t>, more than </a:t>
            </a:r>
            <a:r>
              <a:rPr lang="es-MX" sz="2400" dirty="0" err="1"/>
              <a:t>double</a:t>
            </a:r>
            <a:r>
              <a:rPr lang="es-MX" sz="2400" dirty="0"/>
              <a:t> </a:t>
            </a:r>
            <a:r>
              <a:rPr lang="es-MX" sz="2400" dirty="0" err="1"/>
              <a:t>than</a:t>
            </a:r>
            <a:r>
              <a:rPr lang="es-MX" sz="2400" dirty="0"/>
              <a:t>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adults</a:t>
            </a:r>
            <a:r>
              <a:rPr lang="es-MX" sz="2400" dirty="0"/>
              <a:t> with only upper secondary education. (OECD, 2018).</a:t>
            </a:r>
            <a:endParaRPr lang="en-US" sz="2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48E7CEA-FE79-4536-B006-DA95BEED153B}"/>
              </a:ext>
            </a:extLst>
          </p:cNvPr>
          <p:cNvSpPr txBox="1"/>
          <p:nvPr/>
        </p:nvSpPr>
        <p:spPr>
          <a:xfrm>
            <a:off x="6685518" y="5558467"/>
            <a:ext cx="4562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</a:t>
            </a:r>
            <a:r>
              <a:rPr lang="es-ES_tradnl" sz="1400" dirty="0"/>
              <a:t>: </a:t>
            </a:r>
            <a:r>
              <a:rPr lang="es-MX" sz="1400" b="1" dirty="0" err="1"/>
              <a:t>Graph</a:t>
            </a:r>
            <a:r>
              <a:rPr lang="es-MX" sz="1400" b="1" dirty="0"/>
              <a:t> </a:t>
            </a:r>
            <a:r>
              <a:rPr lang="es-MX" sz="1400" b="1" dirty="0" err="1"/>
              <a:t>made</a:t>
            </a:r>
            <a:r>
              <a:rPr lang="es-MX" sz="1400" b="1" dirty="0"/>
              <a:t> </a:t>
            </a:r>
            <a:r>
              <a:rPr lang="es-MX" sz="1400" b="1" dirty="0" err="1"/>
              <a:t>with</a:t>
            </a:r>
            <a:r>
              <a:rPr lang="es-MX" sz="1400" b="1" dirty="0"/>
              <a:t> data </a:t>
            </a:r>
            <a:r>
              <a:rPr lang="es-MX" sz="1400" b="1" dirty="0" err="1"/>
              <a:t>extracted</a:t>
            </a:r>
            <a:r>
              <a:rPr lang="es-MX" sz="1400" b="1" dirty="0"/>
              <a:t> </a:t>
            </a:r>
            <a:r>
              <a:rPr lang="es-MX" sz="1400" b="1" dirty="0" err="1"/>
              <a:t>from</a:t>
            </a:r>
            <a:r>
              <a:rPr lang="es-MX" sz="1400" b="1" dirty="0"/>
              <a:t> </a:t>
            </a:r>
            <a:r>
              <a:rPr lang="es-MX" sz="1400" b="1" dirty="0" err="1"/>
              <a:t>the</a:t>
            </a:r>
            <a:r>
              <a:rPr lang="es-MX" sz="1400" b="1" dirty="0"/>
              <a:t> </a:t>
            </a:r>
            <a:r>
              <a:rPr lang="es-MX" sz="1400" b="1" dirty="0" err="1"/>
              <a:t>Mexican</a:t>
            </a:r>
            <a:r>
              <a:rPr lang="es-MX" sz="1400" b="1" dirty="0"/>
              <a:t> </a:t>
            </a:r>
            <a:r>
              <a:rPr lang="es-MX" sz="1400" b="1" dirty="0" err="1"/>
              <a:t>Ministry</a:t>
            </a:r>
            <a:r>
              <a:rPr lang="es-MX" sz="1400" b="1" dirty="0"/>
              <a:t> of </a:t>
            </a:r>
            <a:r>
              <a:rPr lang="es-MX" sz="1400" b="1" dirty="0" err="1"/>
              <a:t>Education</a:t>
            </a:r>
            <a:r>
              <a:rPr lang="es-MX" sz="1400" b="1" dirty="0"/>
              <a:t> </a:t>
            </a:r>
            <a:r>
              <a:rPr lang="es-MX" sz="1400" b="1" dirty="0" err="1"/>
              <a:t>public</a:t>
            </a:r>
            <a:r>
              <a:rPr lang="es-MX" sz="1400" b="1" dirty="0"/>
              <a:t> </a:t>
            </a:r>
            <a:r>
              <a:rPr lang="es-MX" sz="1400" b="1" dirty="0" err="1"/>
              <a:t>databases</a:t>
            </a:r>
            <a:r>
              <a:rPr lang="es-MX" sz="1400" b="1" dirty="0"/>
              <a:t>.</a:t>
            </a:r>
            <a:endParaRPr lang="en-US" sz="1400" b="1" dirty="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F7DF10AC-23F1-4C47-89AC-1915DC17AB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4795338"/>
              </p:ext>
            </p:extLst>
          </p:nvPr>
        </p:nvGraphicFramePr>
        <p:xfrm>
          <a:off x="6328946" y="883919"/>
          <a:ext cx="5718510" cy="4602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439" y="0"/>
            <a:ext cx="8229600" cy="836712"/>
          </a:xfrm>
        </p:spPr>
        <p:txBody>
          <a:bodyPr>
            <a:normAutofit fontScale="90000"/>
          </a:bodyPr>
          <a:lstStyle/>
          <a:p>
            <a:br>
              <a:rPr lang="es-MX" sz="3600" b="1" dirty="0"/>
            </a:br>
            <a:r>
              <a:rPr lang="es-MX" sz="6000" dirty="0"/>
              <a:t>Total </a:t>
            </a:r>
            <a:r>
              <a:rPr lang="es-MX" sz="6000" dirty="0" err="1"/>
              <a:t>offer</a:t>
            </a:r>
            <a:r>
              <a:rPr lang="es-MX" sz="6000" dirty="0"/>
              <a:t> of HE </a:t>
            </a:r>
            <a:r>
              <a:rPr lang="es-MX" sz="6000" dirty="0" err="1"/>
              <a:t>is</a:t>
            </a:r>
            <a:r>
              <a:rPr lang="es-MX" sz="6000" dirty="0"/>
              <a:t> </a:t>
            </a:r>
            <a:r>
              <a:rPr lang="es-MX" sz="6000" dirty="0" err="1"/>
              <a:t>rising</a:t>
            </a:r>
            <a:endParaRPr lang="es-MX" sz="6000" b="1" dirty="0"/>
          </a:p>
        </p:txBody>
      </p:sp>
      <p:graphicFrame>
        <p:nvGraphicFramePr>
          <p:cNvPr id="6" name="2 Gráfico"/>
          <p:cNvGraphicFramePr/>
          <p:nvPr>
            <p:extLst>
              <p:ext uri="{D42A27DB-BD31-4B8C-83A1-F6EECF244321}">
                <p14:modId xmlns:p14="http://schemas.microsoft.com/office/powerpoint/2010/main" val="323678489"/>
              </p:ext>
            </p:extLst>
          </p:nvPr>
        </p:nvGraphicFramePr>
        <p:xfrm>
          <a:off x="467139" y="1075028"/>
          <a:ext cx="1118152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467139" y="6470943"/>
            <a:ext cx="27367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Source: EPM, 3er Informe de Gobierno 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362934"/>
              </p:ext>
            </p:extLst>
          </p:nvPr>
        </p:nvGraphicFramePr>
        <p:xfrm>
          <a:off x="7104112" y="2789806"/>
          <a:ext cx="762000" cy="3048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ctr"/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4 198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9120336" y="2204864"/>
          <a:ext cx="762000" cy="3048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ctr"/>
                      <a:r>
                        <a:rPr lang="es-MX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4 479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885119"/>
              </p:ext>
            </p:extLst>
          </p:nvPr>
        </p:nvGraphicFramePr>
        <p:xfrm>
          <a:off x="7104112" y="3489075"/>
          <a:ext cx="762000" cy="27432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ctr"/>
                      <a:r>
                        <a:rPr lang="es-MX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2 468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8904312" y="3429000"/>
          <a:ext cx="762000" cy="27432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ctr"/>
                      <a:r>
                        <a:rPr lang="es-MX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2 580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49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55EE-A1D0-487A-98BB-1B7D1AAEE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28" y="226"/>
            <a:ext cx="11728719" cy="1325563"/>
          </a:xfrm>
        </p:spPr>
        <p:txBody>
          <a:bodyPr>
            <a:noAutofit/>
          </a:bodyPr>
          <a:lstStyle/>
          <a:p>
            <a:r>
              <a:rPr lang="es-MX" b="1" dirty="0" err="1"/>
              <a:t>Higher</a:t>
            </a:r>
            <a:r>
              <a:rPr lang="es-MX" b="1" dirty="0"/>
              <a:t> </a:t>
            </a:r>
            <a:r>
              <a:rPr lang="es-MX" b="1" dirty="0" err="1"/>
              <a:t>Education</a:t>
            </a:r>
            <a:r>
              <a:rPr lang="es-MX" b="1" dirty="0"/>
              <a:t> in </a:t>
            </a:r>
            <a:r>
              <a:rPr lang="es-MX" b="1" dirty="0" err="1"/>
              <a:t>Mexico</a:t>
            </a:r>
            <a:r>
              <a:rPr lang="es-MX" b="1" dirty="0"/>
              <a:t>: Outlook and </a:t>
            </a:r>
            <a:r>
              <a:rPr lang="es-MX" b="1" dirty="0" err="1"/>
              <a:t>Dilemmas</a:t>
            </a:r>
            <a:endParaRPr lang="en-US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F38C41-B8B8-4927-AE35-B7ACC3EF1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115"/>
            <a:ext cx="10515600" cy="5508382"/>
          </a:xfrm>
        </p:spPr>
        <p:txBody>
          <a:bodyPr>
            <a:normAutofit/>
          </a:bodyPr>
          <a:lstStyle/>
          <a:p>
            <a:r>
              <a:rPr lang="es-MX" dirty="0"/>
              <a:t>Very significant potential for growth, but...</a:t>
            </a:r>
          </a:p>
          <a:p>
            <a:r>
              <a:rPr lang="es-MX" u="sng" dirty="0"/>
              <a:t>Main obstacles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/>
              <a:t>Supply: limited spaces qnd insufficient funding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/>
              <a:t>Demand: only 25% of those that begin Elementary education finish High School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/>
              <a:t>Equity: student top decile 17 times more likely to access HE than bottom decile and if h/se does – lower quality institution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s-MX" dirty="0"/>
          </a:p>
          <a:p>
            <a:r>
              <a:rPr lang="es-MX" u="sng" dirty="0"/>
              <a:t>Private and Social Returns of Higher Education</a:t>
            </a:r>
            <a:r>
              <a:rPr lang="es-MX" dirty="0"/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 err="1"/>
              <a:t>Important</a:t>
            </a:r>
            <a:r>
              <a:rPr lang="es-MX" dirty="0"/>
              <a:t>, </a:t>
            </a:r>
            <a:r>
              <a:rPr lang="es-MX" dirty="0" err="1"/>
              <a:t>but</a:t>
            </a:r>
            <a:r>
              <a:rPr lang="es-MX" dirty="0"/>
              <a:t> </a:t>
            </a:r>
            <a:r>
              <a:rPr lang="es-MX" dirty="0" err="1"/>
              <a:t>decreasing</a:t>
            </a:r>
            <a:r>
              <a:rPr lang="es-MX" dirty="0"/>
              <a:t>, </a:t>
            </a:r>
            <a:r>
              <a:rPr lang="es-MX" dirty="0" err="1"/>
              <a:t>salary</a:t>
            </a:r>
            <a:r>
              <a:rPr lang="es-MX" dirty="0"/>
              <a:t> premium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 err="1"/>
              <a:t>Very</a:t>
            </a:r>
            <a:r>
              <a:rPr lang="es-MX" dirty="0"/>
              <a:t> </a:t>
            </a:r>
            <a:r>
              <a:rPr lang="es-MX" dirty="0" err="1"/>
              <a:t>limited</a:t>
            </a:r>
            <a:r>
              <a:rPr lang="es-MX" dirty="0"/>
              <a:t> </a:t>
            </a:r>
            <a:r>
              <a:rPr lang="es-MX" dirty="0" err="1"/>
              <a:t>growth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supply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qualified</a:t>
            </a:r>
            <a:r>
              <a:rPr lang="es-MX" dirty="0"/>
              <a:t> </a:t>
            </a:r>
            <a:r>
              <a:rPr lang="es-MX" dirty="0" err="1"/>
              <a:t>jobs</a:t>
            </a:r>
            <a:r>
              <a:rPr lang="es-MX" dirty="0"/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MX" dirty="0" err="1"/>
              <a:t>Problems</a:t>
            </a:r>
            <a:r>
              <a:rPr lang="es-MX" dirty="0"/>
              <a:t> in </a:t>
            </a:r>
            <a:r>
              <a:rPr lang="es-MX" dirty="0" err="1"/>
              <a:t>quality</a:t>
            </a:r>
            <a:r>
              <a:rPr lang="es-MX" dirty="0"/>
              <a:t> and </a:t>
            </a:r>
            <a:r>
              <a:rPr lang="es-MX" dirty="0" err="1"/>
              <a:t>pertinence</a:t>
            </a:r>
            <a:r>
              <a:rPr lang="es-MX" dirty="0"/>
              <a:t> (</a:t>
            </a:r>
            <a:r>
              <a:rPr lang="es-MX" dirty="0" err="1"/>
              <a:t>mismatch</a:t>
            </a:r>
            <a:r>
              <a:rPr lang="es-MX" dirty="0"/>
              <a:t> HE – Labor </a:t>
            </a:r>
            <a:r>
              <a:rPr lang="es-MX" dirty="0" err="1"/>
              <a:t>market</a:t>
            </a:r>
            <a:r>
              <a:rPr lang="es-MX" dirty="0"/>
              <a:t>)</a:t>
            </a:r>
          </a:p>
          <a:p>
            <a:endParaRPr lang="es-MX" dirty="0"/>
          </a:p>
          <a:p>
            <a:endParaRPr lang="es-MX" dirty="0"/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0367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55EE-A1D0-487A-98BB-1B7D1AAEE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72" y="57150"/>
            <a:ext cx="10929589" cy="1207362"/>
          </a:xfrm>
        </p:spPr>
        <p:txBody>
          <a:bodyPr>
            <a:noAutofit/>
          </a:bodyPr>
          <a:lstStyle/>
          <a:p>
            <a:r>
              <a:rPr lang="es-ES_tradnl" sz="2800" b="1" dirty="0" err="1"/>
              <a:t>Although</a:t>
            </a:r>
            <a:r>
              <a:rPr lang="es-ES_tradnl" sz="2800" b="1" dirty="0"/>
              <a:t> </a:t>
            </a:r>
            <a:r>
              <a:rPr lang="es-ES_tradnl" sz="2800" b="1" dirty="0" err="1"/>
              <a:t>it</a:t>
            </a:r>
            <a:r>
              <a:rPr lang="es-ES_tradnl" sz="2800" b="1" dirty="0"/>
              <a:t> </a:t>
            </a:r>
            <a:r>
              <a:rPr lang="es-ES_tradnl" sz="2800" b="1" dirty="0" err="1"/>
              <a:t>is</a:t>
            </a:r>
            <a:r>
              <a:rPr lang="es-ES_tradnl" sz="2800" b="1" dirty="0"/>
              <a:t> </a:t>
            </a:r>
            <a:r>
              <a:rPr lang="es-ES_tradnl" sz="2800" b="1" dirty="0" err="1"/>
              <a:t>much</a:t>
            </a:r>
            <a:r>
              <a:rPr lang="es-ES_tradnl" sz="2800" b="1" dirty="0"/>
              <a:t> </a:t>
            </a:r>
            <a:r>
              <a:rPr lang="es-ES_tradnl" sz="2800" b="1" dirty="0" err="1"/>
              <a:t>easier</a:t>
            </a:r>
            <a:r>
              <a:rPr lang="es-ES_tradnl" sz="2800" b="1" dirty="0"/>
              <a:t> </a:t>
            </a:r>
            <a:r>
              <a:rPr lang="es-ES_tradnl" sz="2800" b="1" dirty="0" err="1"/>
              <a:t>for</a:t>
            </a:r>
            <a:r>
              <a:rPr lang="es-ES_tradnl" sz="2800" b="1" dirty="0"/>
              <a:t> </a:t>
            </a:r>
            <a:r>
              <a:rPr lang="es-ES_tradnl" sz="2800" b="1" dirty="0" err="1"/>
              <a:t>higher</a:t>
            </a:r>
            <a:r>
              <a:rPr lang="es-ES_tradnl" sz="2800" b="1" dirty="0"/>
              <a:t> </a:t>
            </a:r>
            <a:r>
              <a:rPr lang="es-ES_tradnl" sz="2800" b="1" dirty="0" err="1"/>
              <a:t>income</a:t>
            </a:r>
            <a:r>
              <a:rPr lang="es-ES_tradnl" sz="2800" b="1" dirty="0"/>
              <a:t> </a:t>
            </a:r>
            <a:r>
              <a:rPr lang="es-ES_tradnl" sz="2800" b="1" dirty="0" err="1"/>
              <a:t>students</a:t>
            </a:r>
            <a:r>
              <a:rPr lang="es-ES_tradnl" sz="2800" b="1" dirty="0"/>
              <a:t> to </a:t>
            </a:r>
            <a:r>
              <a:rPr lang="es-ES_tradnl" sz="2800" b="1" dirty="0" err="1"/>
              <a:t>access</a:t>
            </a:r>
            <a:r>
              <a:rPr lang="es-ES_tradnl" sz="2800" b="1" dirty="0"/>
              <a:t> HE, </a:t>
            </a:r>
            <a:r>
              <a:rPr lang="es-ES_tradnl" sz="2800" b="1" dirty="0" err="1"/>
              <a:t>the</a:t>
            </a:r>
            <a:r>
              <a:rPr lang="es-ES_tradnl" sz="2800" b="1" dirty="0"/>
              <a:t> </a:t>
            </a:r>
            <a:r>
              <a:rPr lang="es-ES_tradnl" sz="2800" b="1" dirty="0" err="1"/>
              <a:t>percentage</a:t>
            </a:r>
            <a:r>
              <a:rPr lang="es-ES_tradnl" sz="2800" b="1" dirty="0"/>
              <a:t> of </a:t>
            </a:r>
            <a:r>
              <a:rPr lang="es-ES_tradnl" sz="2800" b="1" dirty="0" err="1"/>
              <a:t>young</a:t>
            </a:r>
            <a:r>
              <a:rPr lang="es-ES_tradnl" sz="2800" b="1" dirty="0"/>
              <a:t> </a:t>
            </a:r>
            <a:r>
              <a:rPr lang="es-ES_tradnl" sz="2800" b="1" dirty="0" err="1"/>
              <a:t>people</a:t>
            </a:r>
            <a:r>
              <a:rPr lang="es-ES_tradnl" sz="2800" b="1" dirty="0"/>
              <a:t> </a:t>
            </a:r>
            <a:r>
              <a:rPr lang="es-ES_tradnl" sz="2800" b="1" dirty="0" err="1"/>
              <a:t>with</a:t>
            </a:r>
            <a:r>
              <a:rPr lang="es-ES_tradnl" sz="2800" b="1" dirty="0"/>
              <a:t> </a:t>
            </a:r>
            <a:r>
              <a:rPr lang="es-ES_tradnl" sz="2800" b="1" dirty="0" err="1"/>
              <a:t>lower</a:t>
            </a:r>
            <a:r>
              <a:rPr lang="es-ES_tradnl" sz="2800" b="1" dirty="0"/>
              <a:t> </a:t>
            </a:r>
            <a:r>
              <a:rPr lang="es-ES_tradnl" sz="2800" b="1" dirty="0" err="1"/>
              <a:t>incomes</a:t>
            </a:r>
            <a:r>
              <a:rPr lang="es-ES_tradnl" sz="2800" b="1" dirty="0"/>
              <a:t> </a:t>
            </a:r>
            <a:r>
              <a:rPr lang="es-ES_tradnl" sz="2800" b="1" dirty="0" err="1"/>
              <a:t>getting</a:t>
            </a:r>
            <a:r>
              <a:rPr lang="es-ES_tradnl" sz="2800" b="1" dirty="0"/>
              <a:t> </a:t>
            </a:r>
            <a:r>
              <a:rPr lang="es-ES_tradnl" sz="2800" b="1" dirty="0" err="1"/>
              <a:t>into</a:t>
            </a:r>
            <a:r>
              <a:rPr lang="es-ES_tradnl" sz="2800" b="1" dirty="0"/>
              <a:t> </a:t>
            </a:r>
            <a:r>
              <a:rPr lang="es-ES_tradnl" sz="2800" b="1" dirty="0" err="1"/>
              <a:t>university</a:t>
            </a:r>
            <a:r>
              <a:rPr lang="es-ES_tradnl" sz="2800" b="1" dirty="0"/>
              <a:t> </a:t>
            </a:r>
            <a:r>
              <a:rPr lang="es-ES_tradnl" sz="2800" b="1" dirty="0" err="1"/>
              <a:t>increased</a:t>
            </a:r>
            <a:r>
              <a:rPr lang="es-ES_tradnl" sz="2800" b="1" dirty="0"/>
              <a:t> </a:t>
            </a:r>
            <a:r>
              <a:rPr lang="es-ES_tradnl" sz="2800" b="1" dirty="0" err="1"/>
              <a:t>between</a:t>
            </a:r>
            <a:r>
              <a:rPr lang="es-ES_tradnl" sz="2800" b="1" dirty="0"/>
              <a:t> 2000 and 2013.</a:t>
            </a:r>
            <a:endParaRPr lang="en-US" sz="28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FB9805D-75E7-45B4-80DD-88DEFC933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70" y="1403058"/>
            <a:ext cx="11887200" cy="5089699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5AC30DD-9630-4F93-B1A7-D9FC2FEB5640}"/>
              </a:ext>
            </a:extLst>
          </p:cNvPr>
          <p:cNvSpPr/>
          <p:nvPr/>
        </p:nvSpPr>
        <p:spPr>
          <a:xfrm>
            <a:off x="2041864" y="6492757"/>
            <a:ext cx="73638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dirty="0"/>
              <a:t>Source: Ferreyra et al, </a:t>
            </a:r>
            <a:r>
              <a:rPr lang="en-US" sz="1400" dirty="0"/>
              <a:t>At a Crossroads Higher Education in Latin America and the Caribbean, 2017.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06EF8C9F-81E5-AC44-907E-E81D1E366C87}"/>
              </a:ext>
            </a:extLst>
          </p:cNvPr>
          <p:cNvSpPr/>
          <p:nvPr/>
        </p:nvSpPr>
        <p:spPr>
          <a:xfrm>
            <a:off x="2808514" y="4792682"/>
            <a:ext cx="446315" cy="326572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6C6BDBE9-2FED-4443-8F62-D57733D30C91}"/>
              </a:ext>
            </a:extLst>
          </p:cNvPr>
          <p:cNvSpPr/>
          <p:nvPr/>
        </p:nvSpPr>
        <p:spPr>
          <a:xfrm>
            <a:off x="7478486" y="4792682"/>
            <a:ext cx="500743" cy="326572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554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5F709-370D-451F-A9BF-5805C40B2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71438"/>
            <a:ext cx="10515600" cy="1325563"/>
          </a:xfrm>
        </p:spPr>
        <p:txBody>
          <a:bodyPr/>
          <a:lstStyle/>
          <a:p>
            <a:r>
              <a:rPr lang="es-MX" dirty="0" err="1"/>
              <a:t>Challenges</a:t>
            </a:r>
            <a:r>
              <a:rPr lang="es-MX" dirty="0"/>
              <a:t> of Higher Education in Mexico</a:t>
            </a:r>
            <a:endParaRPr lang="en-US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FF3B67-818A-47AC-A399-8E99577E0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188"/>
            <a:ext cx="10612902" cy="4779962"/>
          </a:xfrm>
        </p:spPr>
        <p:txBody>
          <a:bodyPr>
            <a:noAutofit/>
          </a:bodyPr>
          <a:lstStyle/>
          <a:p>
            <a:r>
              <a:rPr lang="es-ES_tradnl" dirty="0"/>
              <a:t>Access </a:t>
            </a:r>
            <a:r>
              <a:rPr lang="es-ES_tradnl" dirty="0" err="1"/>
              <a:t>barriers</a:t>
            </a:r>
            <a:r>
              <a:rPr lang="es-ES_tradnl" dirty="0"/>
              <a:t>: </a:t>
            </a:r>
            <a:r>
              <a:rPr lang="es-ES_tradnl" dirty="0" err="1"/>
              <a:t>incomplete</a:t>
            </a:r>
            <a:r>
              <a:rPr lang="es-ES_tradnl" dirty="0"/>
              <a:t> educational </a:t>
            </a:r>
            <a:r>
              <a:rPr lang="es-ES_tradnl" dirty="0" err="1"/>
              <a:t>trajectories</a:t>
            </a:r>
            <a:r>
              <a:rPr lang="es-ES_tradnl" dirty="0"/>
              <a:t> and </a:t>
            </a:r>
            <a:r>
              <a:rPr lang="es-ES_tradnl" dirty="0" err="1"/>
              <a:t>strong</a:t>
            </a:r>
            <a:r>
              <a:rPr lang="es-ES_tradnl" dirty="0"/>
              <a:t> </a:t>
            </a:r>
            <a:r>
              <a:rPr lang="es-ES_tradnl" dirty="0" err="1"/>
              <a:t>access</a:t>
            </a:r>
            <a:r>
              <a:rPr lang="es-ES_tradnl" dirty="0"/>
              <a:t> </a:t>
            </a:r>
            <a:r>
              <a:rPr lang="es-ES_tradnl" dirty="0" err="1"/>
              <a:t>asymmetries</a:t>
            </a:r>
            <a:r>
              <a:rPr lang="es-ES_tradnl" dirty="0"/>
              <a:t> </a:t>
            </a:r>
          </a:p>
          <a:p>
            <a:pPr marL="0" indent="0">
              <a:buNone/>
            </a:pPr>
            <a:endParaRPr lang="es-ES_tradnl" dirty="0">
              <a:solidFill>
                <a:srgbClr val="FFFF00"/>
              </a:solidFill>
            </a:endParaRPr>
          </a:p>
          <a:p>
            <a:r>
              <a:rPr lang="es-ES_tradnl" dirty="0" err="1"/>
              <a:t>Major</a:t>
            </a:r>
            <a:r>
              <a:rPr lang="es-ES_tradnl" dirty="0"/>
              <a:t> </a:t>
            </a:r>
            <a:r>
              <a:rPr lang="es-ES_tradnl" dirty="0" err="1"/>
              <a:t>mismatches</a:t>
            </a:r>
            <a:r>
              <a:rPr lang="es-ES_tradnl" dirty="0"/>
              <a:t> </a:t>
            </a:r>
            <a:r>
              <a:rPr lang="es-ES_tradnl" dirty="0" err="1"/>
              <a:t>between</a:t>
            </a:r>
            <a:r>
              <a:rPr lang="es-ES_tradnl" dirty="0"/>
              <a:t> HE </a:t>
            </a:r>
            <a:r>
              <a:rPr lang="es-ES_tradnl" dirty="0" err="1"/>
              <a:t>programs</a:t>
            </a:r>
            <a:r>
              <a:rPr lang="es-ES_tradnl" dirty="0"/>
              <a:t> and labor </a:t>
            </a:r>
            <a:r>
              <a:rPr lang="es-ES_tradnl" dirty="0" err="1"/>
              <a:t>market</a:t>
            </a:r>
            <a:r>
              <a:rPr lang="es-ES_tradnl" dirty="0"/>
              <a:t> </a:t>
            </a:r>
            <a:r>
              <a:rPr lang="es-ES_tradnl" dirty="0" err="1"/>
              <a:t>demands</a:t>
            </a:r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Financing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0869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7D7E7-ADA0-40A8-90E1-08A24D838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0216"/>
            <a:ext cx="10515600" cy="1325563"/>
          </a:xfrm>
        </p:spPr>
        <p:txBody>
          <a:bodyPr/>
          <a:lstStyle/>
          <a:p>
            <a:r>
              <a:rPr lang="es-ES_tradnl" b="1" dirty="0" err="1"/>
              <a:t>Incomplete</a:t>
            </a:r>
            <a:r>
              <a:rPr lang="es-ES_tradnl" b="1" dirty="0"/>
              <a:t> </a:t>
            </a:r>
            <a:r>
              <a:rPr lang="es-ES_tradnl" b="1" dirty="0" err="1"/>
              <a:t>educational</a:t>
            </a:r>
            <a:r>
              <a:rPr lang="es-ES_tradnl" b="1" dirty="0"/>
              <a:t> </a:t>
            </a:r>
            <a:r>
              <a:rPr lang="es-ES_tradnl" b="1" dirty="0" err="1"/>
              <a:t>trajectories</a:t>
            </a:r>
            <a:endParaRPr lang="es-MX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6DB128-7A5F-437D-B7FF-2BDEF9371831}"/>
              </a:ext>
            </a:extLst>
          </p:cNvPr>
          <p:cNvSpPr/>
          <p:nvPr/>
        </p:nvSpPr>
        <p:spPr>
          <a:xfrm>
            <a:off x="918277" y="2079594"/>
            <a:ext cx="3468666" cy="32669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dirty="0" err="1"/>
              <a:t>Start</a:t>
            </a:r>
            <a:r>
              <a:rPr lang="es-ES_tradnl" dirty="0"/>
              <a:t> </a:t>
            </a:r>
            <a:r>
              <a:rPr lang="es-ES_tradnl" dirty="0" err="1"/>
              <a:t>Primary</a:t>
            </a:r>
            <a:r>
              <a:rPr lang="es-ES_tradnl" dirty="0"/>
              <a:t> </a:t>
            </a:r>
            <a:r>
              <a:rPr lang="es-ES_tradnl" dirty="0" err="1"/>
              <a:t>Education</a:t>
            </a:r>
            <a:r>
              <a:rPr lang="es-ES_tradnl" dirty="0"/>
              <a:t>:</a:t>
            </a:r>
            <a:endParaRPr lang="es-MX" dirty="0"/>
          </a:p>
          <a:p>
            <a:r>
              <a:rPr lang="es-MX" sz="2800" dirty="0"/>
              <a:t>98%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642734-6141-4304-A3BF-9B8B89AC7E43}"/>
              </a:ext>
            </a:extLst>
          </p:cNvPr>
          <p:cNvSpPr/>
          <p:nvPr/>
        </p:nvSpPr>
        <p:spPr>
          <a:xfrm>
            <a:off x="4510685" y="4278086"/>
            <a:ext cx="2118715" cy="106849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/>
              <a:t>Finish High School: </a:t>
            </a:r>
            <a:r>
              <a:rPr lang="es-MX" sz="2800" dirty="0"/>
              <a:t>25%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585B0F-6B86-478C-B4D2-8BAF2726E15C}"/>
              </a:ext>
            </a:extLst>
          </p:cNvPr>
          <p:cNvSpPr/>
          <p:nvPr/>
        </p:nvSpPr>
        <p:spPr>
          <a:xfrm>
            <a:off x="6902195" y="4789714"/>
            <a:ext cx="2470405" cy="556862"/>
          </a:xfrm>
          <a:prstGeom prst="rect">
            <a:avLst/>
          </a:prstGeom>
          <a:solidFill>
            <a:srgbClr val="9E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/>
              <a:t>Complete undergraduate degree: 13%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BA8C70-50D6-44CF-838F-19300DBB2F5F}"/>
              </a:ext>
            </a:extLst>
          </p:cNvPr>
          <p:cNvSpPr/>
          <p:nvPr/>
        </p:nvSpPr>
        <p:spPr>
          <a:xfrm>
            <a:off x="918277" y="6040042"/>
            <a:ext cx="90691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dirty="0" err="1"/>
              <a:t>Source</a:t>
            </a:r>
            <a:r>
              <a:rPr lang="es-ES_tradnl" sz="1400" dirty="0"/>
              <a:t>: Mexicanos Primero, 2009, </a:t>
            </a:r>
            <a:r>
              <a:rPr lang="es-ES_tradnl" sz="1400" dirty="0" err="1"/>
              <a:t>Against</a:t>
            </a:r>
            <a:r>
              <a:rPr lang="es-ES_tradnl" sz="1400" dirty="0"/>
              <a:t> </a:t>
            </a:r>
            <a:r>
              <a:rPr lang="es-ES_tradnl" sz="1400" dirty="0" err="1"/>
              <a:t>the</a:t>
            </a:r>
            <a:r>
              <a:rPr lang="es-ES_tradnl" sz="1400" dirty="0"/>
              <a:t> </a:t>
            </a:r>
            <a:r>
              <a:rPr lang="es-ES_tradnl" sz="1400" dirty="0" err="1"/>
              <a:t>wall</a:t>
            </a:r>
            <a:r>
              <a:rPr lang="es-ES_tradnl" sz="1400" dirty="0"/>
              <a:t>. </a:t>
            </a:r>
            <a:r>
              <a:rPr lang="es-ES_tradnl" sz="1400" dirty="0" err="1"/>
              <a:t>State</a:t>
            </a:r>
            <a:r>
              <a:rPr lang="es-ES_tradnl" sz="1400" dirty="0"/>
              <a:t> of </a:t>
            </a:r>
            <a:r>
              <a:rPr lang="es-ES_tradnl" sz="1400" dirty="0" err="1"/>
              <a:t>education</a:t>
            </a:r>
            <a:r>
              <a:rPr lang="es-ES_tradnl" sz="1400" dirty="0"/>
              <a:t> in </a:t>
            </a:r>
            <a:r>
              <a:rPr lang="es-ES_tradnl" sz="1400" dirty="0" err="1"/>
              <a:t>Mexico</a:t>
            </a:r>
            <a:r>
              <a:rPr lang="es-ES_tradnl" sz="1400" dirty="0"/>
              <a:t> 2009.</a:t>
            </a:r>
            <a:r>
              <a:rPr lang="es-MX" sz="1400" dirty="0"/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C7C6B9-912A-48E7-A32D-5F2F0A66566C}"/>
              </a:ext>
            </a:extLst>
          </p:cNvPr>
          <p:cNvSpPr/>
          <p:nvPr/>
        </p:nvSpPr>
        <p:spPr>
          <a:xfrm>
            <a:off x="2270553" y="1204282"/>
            <a:ext cx="7276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 err="1"/>
              <a:t>Average</a:t>
            </a:r>
            <a:r>
              <a:rPr lang="es-ES_tradnl" sz="2400" dirty="0"/>
              <a:t> </a:t>
            </a:r>
            <a:r>
              <a:rPr lang="es-ES_tradnl" sz="2400" dirty="0" err="1"/>
              <a:t>progress</a:t>
            </a:r>
            <a:r>
              <a:rPr lang="es-ES_tradnl" sz="2400" dirty="0"/>
              <a:t> </a:t>
            </a:r>
            <a:r>
              <a:rPr lang="es-ES_tradnl" sz="2400" dirty="0" err="1"/>
              <a:t>for</a:t>
            </a:r>
            <a:r>
              <a:rPr lang="es-ES_tradnl" sz="2400" dirty="0"/>
              <a:t> </a:t>
            </a:r>
            <a:r>
              <a:rPr lang="es-ES_tradnl" sz="2400" dirty="0" err="1"/>
              <a:t>school-age</a:t>
            </a:r>
            <a:r>
              <a:rPr lang="es-ES_tradnl" sz="2400" dirty="0"/>
              <a:t> </a:t>
            </a:r>
            <a:r>
              <a:rPr lang="es-ES_tradnl" sz="2400" dirty="0" err="1"/>
              <a:t>population</a:t>
            </a:r>
            <a:r>
              <a:rPr lang="es-ES_tradnl" sz="2400" dirty="0"/>
              <a:t>*</a:t>
            </a:r>
            <a:endParaRPr lang="es-MX" sz="24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F588DC-41B3-45F5-B8D7-699CBF856603}"/>
              </a:ext>
            </a:extLst>
          </p:cNvPr>
          <p:cNvSpPr/>
          <p:nvPr/>
        </p:nvSpPr>
        <p:spPr>
          <a:xfrm>
            <a:off x="918277" y="5508643"/>
            <a:ext cx="8909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/>
              <a:t>*</a:t>
            </a:r>
            <a:r>
              <a:rPr lang="es-MX" dirty="0" err="1"/>
              <a:t>From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age</a:t>
            </a:r>
            <a:r>
              <a:rPr lang="es-MX" dirty="0"/>
              <a:t> </a:t>
            </a:r>
            <a:r>
              <a:rPr lang="es-MX" dirty="0" err="1"/>
              <a:t>reference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15 years and grade level </a:t>
            </a:r>
            <a:r>
              <a:rPr lang="es-MX" dirty="0" err="1"/>
              <a:t>for</a:t>
            </a:r>
            <a:r>
              <a:rPr lang="es-MX" dirty="0"/>
              <a:t> 2007/2008 </a:t>
            </a:r>
            <a:endParaRPr lang="es-MX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5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0FD17-CA58-4A71-9B72-495C7AA2A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763" y="0"/>
            <a:ext cx="10515600" cy="1000125"/>
          </a:xfrm>
        </p:spPr>
        <p:txBody>
          <a:bodyPr/>
          <a:lstStyle/>
          <a:p>
            <a:r>
              <a:rPr lang="es-ES_tradnl" b="1" dirty="0" err="1"/>
              <a:t>Supply</a:t>
            </a:r>
            <a:r>
              <a:rPr lang="es-ES_tradnl" b="1" dirty="0"/>
              <a:t> and </a:t>
            </a:r>
            <a:r>
              <a:rPr lang="es-ES_tradnl" b="1" dirty="0" err="1"/>
              <a:t>demand</a:t>
            </a:r>
            <a:r>
              <a:rPr lang="es-ES_tradnl" b="1" dirty="0"/>
              <a:t> of </a:t>
            </a:r>
            <a:r>
              <a:rPr lang="es-ES_tradnl" b="1" dirty="0" err="1"/>
              <a:t>Higher</a:t>
            </a:r>
            <a:r>
              <a:rPr lang="es-ES_tradnl" b="1" dirty="0"/>
              <a:t> </a:t>
            </a:r>
            <a:r>
              <a:rPr lang="es-ES_tradnl" b="1" dirty="0" err="1"/>
              <a:t>Education</a:t>
            </a:r>
            <a:r>
              <a:rPr lang="es-ES_tradnl" b="1" dirty="0"/>
              <a:t> (1)</a:t>
            </a:r>
            <a:endParaRPr lang="es-MX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A7B375-9885-469A-906A-29BDA086F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243" y="1133475"/>
            <a:ext cx="9798119" cy="54998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EBFEBB-82C0-4B5F-AAC3-1B458809DAFB}"/>
              </a:ext>
            </a:extLst>
          </p:cNvPr>
          <p:cNvSpPr txBox="1"/>
          <p:nvPr/>
        </p:nvSpPr>
        <p:spPr>
          <a:xfrm>
            <a:off x="1186543" y="6240539"/>
            <a:ext cx="824893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400" dirty="0"/>
              <a:t>Source: Salvador Malo y Alfonso Hernández, 2014 Educación Superior: Apuesta de futuro, 1sept. </a:t>
            </a:r>
          </a:p>
        </p:txBody>
      </p:sp>
    </p:spTree>
    <p:extLst>
      <p:ext uri="{BB962C8B-B14F-4D97-AF65-F5344CB8AC3E}">
        <p14:creationId xmlns:p14="http://schemas.microsoft.com/office/powerpoint/2010/main" val="220769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0FD17-CA58-4A71-9B72-495C7AA2A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2" y="57150"/>
            <a:ext cx="10515600" cy="1029347"/>
          </a:xfrm>
        </p:spPr>
        <p:txBody>
          <a:bodyPr/>
          <a:lstStyle/>
          <a:p>
            <a:r>
              <a:rPr lang="es-ES_tradnl" b="1" dirty="0" err="1"/>
              <a:t>Supply</a:t>
            </a:r>
            <a:r>
              <a:rPr lang="es-ES_tradnl" b="1" dirty="0"/>
              <a:t> and </a:t>
            </a:r>
            <a:r>
              <a:rPr lang="es-ES_tradnl" b="1" dirty="0" err="1"/>
              <a:t>demand</a:t>
            </a:r>
            <a:r>
              <a:rPr lang="es-ES_tradnl" b="1" dirty="0"/>
              <a:t> of </a:t>
            </a:r>
            <a:r>
              <a:rPr lang="es-ES_tradnl" b="1" dirty="0" err="1"/>
              <a:t>Higher</a:t>
            </a:r>
            <a:r>
              <a:rPr lang="es-ES_tradnl" b="1" dirty="0"/>
              <a:t> </a:t>
            </a:r>
            <a:r>
              <a:rPr lang="es-ES_tradnl" b="1" dirty="0" err="1"/>
              <a:t>Education</a:t>
            </a:r>
            <a:r>
              <a:rPr lang="es-ES_tradnl" b="1" dirty="0"/>
              <a:t> (2)</a:t>
            </a:r>
            <a:endParaRPr lang="es-MX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308C8B-76C6-4FF0-B070-A41AADE73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313" y="1220004"/>
            <a:ext cx="9968948" cy="521253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D4AFA63-E0A9-4675-9CFE-25F395C77D46}"/>
              </a:ext>
            </a:extLst>
          </p:cNvPr>
          <p:cNvSpPr/>
          <p:nvPr/>
        </p:nvSpPr>
        <p:spPr>
          <a:xfrm>
            <a:off x="905261" y="6099089"/>
            <a:ext cx="8467339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s-MX" sz="1400" dirty="0"/>
              <a:t>Source: Salvador Malo y Alfonso Hernández, 2014, Educación Superior: Apuesta de futuro, 1sept. </a:t>
            </a:r>
          </a:p>
        </p:txBody>
      </p:sp>
    </p:spTree>
    <p:extLst>
      <p:ext uri="{BB962C8B-B14F-4D97-AF65-F5344CB8AC3E}">
        <p14:creationId xmlns:p14="http://schemas.microsoft.com/office/powerpoint/2010/main" val="100032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3">
      <a:dk1>
        <a:srgbClr val="75707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2543</TotalTime>
  <Words>840</Words>
  <Application>Microsoft Macintosh PowerPoint</Application>
  <PresentationFormat>Grand écran</PresentationFormat>
  <Paragraphs>117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Agfa Rotis Sans Serif</vt:lpstr>
      <vt:lpstr>Arial</vt:lpstr>
      <vt:lpstr>Calibri</vt:lpstr>
      <vt:lpstr>Calibri Light</vt:lpstr>
      <vt:lpstr>Helvetica</vt:lpstr>
      <vt:lpstr>Wingdings</vt:lpstr>
      <vt:lpstr>Office Theme</vt:lpstr>
      <vt:lpstr>Quality and Expanded Access to University: Can they be reconciled? </vt:lpstr>
      <vt:lpstr>Data glimpses…</vt:lpstr>
      <vt:lpstr> Total offer of HE is rising</vt:lpstr>
      <vt:lpstr>Higher Education in Mexico: Outlook and Dilemmas</vt:lpstr>
      <vt:lpstr>Although it is much easier for higher income students to access HE, the percentage of young people with lower incomes getting into university increased between 2000 and 2013.</vt:lpstr>
      <vt:lpstr>Challenges of Higher Education in Mexico</vt:lpstr>
      <vt:lpstr>Incomplete educational trajectories</vt:lpstr>
      <vt:lpstr>Supply and demand of Higher Education (1)</vt:lpstr>
      <vt:lpstr>Supply and demand of Higher Education (2)</vt:lpstr>
      <vt:lpstr> Data 2016-2017. Higher Education in Mexico (private)</vt:lpstr>
      <vt:lpstr> Employers with problems filling vacancies (Mexico)</vt:lpstr>
      <vt:lpstr>…but, Higher Education graduates have major difficulties finding qualified jobs</vt:lpstr>
      <vt:lpstr>Decreasing income in graduated students of Higher Education</vt:lpstr>
      <vt:lpstr>Présentation PowerPoint</vt:lpstr>
      <vt:lpstr>Questions and dilemmas on the table</vt:lpstr>
      <vt:lpstr>HE access expansion in a very inequal society </vt:lpstr>
      <vt:lpstr>Proposals</vt:lpstr>
      <vt:lpstr>END Merci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Gonzalez Seemann</dc:creator>
  <cp:lastModifiedBy>MVC</cp:lastModifiedBy>
  <cp:revision>139</cp:revision>
  <dcterms:created xsi:type="dcterms:W3CDTF">2018-04-16T13:24:24Z</dcterms:created>
  <dcterms:modified xsi:type="dcterms:W3CDTF">2018-11-06T12:25:41Z</dcterms:modified>
</cp:coreProperties>
</file>